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handoutMasterIdLst>
    <p:handoutMasterId r:id="rId20"/>
  </p:handoutMasterIdLst>
  <p:sldIdLst>
    <p:sldId id="2641" r:id="rId5"/>
    <p:sldId id="2741" r:id="rId6"/>
    <p:sldId id="2717" r:id="rId7"/>
    <p:sldId id="2743" r:id="rId8"/>
    <p:sldId id="2691" r:id="rId9"/>
    <p:sldId id="2746" r:id="rId10"/>
    <p:sldId id="2747" r:id="rId11"/>
    <p:sldId id="2748" r:id="rId12"/>
    <p:sldId id="2745" r:id="rId13"/>
    <p:sldId id="2749" r:id="rId14"/>
    <p:sldId id="2744" r:id="rId15"/>
    <p:sldId id="2742" r:id="rId16"/>
    <p:sldId id="2719" r:id="rId17"/>
    <p:sldId id="2750" r:id="rId1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62580C-8EC6-D61B-F1AF-E584ABBCC7C1}" name="Trent Taylor" initials="TT" userId="S::ttaylor_rrbwsd.com#ext#@geiconsultant.onmicrosoft.com::bcac6b8b-1e4a-40b9-9b6b-5d55bbac5bf7" providerId="AD"/>
  <p188:author id="{31160B0F-2BE6-6681-69AE-9D2CAF725716}" name="Anona Dutton" initials="AD" userId="S::adutton@ekiconsult.com::d45329c9-44f1-424a-ac17-eb4375296bc0" providerId="AD"/>
  <p188:author id="{1477DD2F-554A-140A-17E6-96A627282959}" name="clucero@ekiconsult.com" initials="cl" userId="S::urn:spo:guest#clucero@ekiconsult.com::" providerId="AD"/>
  <p188:author id="{8D5B8C32-D591-8787-0E76-9F458FFBECD6}" name="Pavan Dhaliwal" initials="PD" userId="S::pdhaliwal@lsce.com::9cc54024-c098-48e4-9846-274594a25705" providerId="AD"/>
  <p188:author id="{F19B8E48-0326-01BE-D8D7-9D0612055689}" name="Rodriguez, Larry" initials="RL" userId="S::lrodriguez@geiconsultants.com::04cd999c-2ddd-4015-b966-b2e2b96842eb" providerId="AD"/>
  <p188:author id="{0E5E5652-9034-07C4-655A-FDF14DD6C918}" name="Dave Umezaki" initials="DU" userId="S::dumezaki@ekiconsult.com::4e2bbec9-7524-42ea-a55d-ad91c32946f5" providerId="AD"/>
  <p188:author id="{54C96D56-8100-1E3C-4ED3-02187EB9D32B}" name="Sarah Hodson" initials="SH" userId="S::shodson@ekiconsult.com::e1809e59-156e-4021-8b4d-0474e682bbb6" providerId="AD"/>
  <p188:author id="{E6E9E662-EE4C-B8CE-3232-FE2B121B9390}" name="Vanessa Yap" initials="VY" userId="S::vanessa_kern-tulare.com#ext#@geiconsultant.onmicrosoft.com::0fb1c1c9-e46b-4378-83d3-f6341a0ed435" providerId="AD"/>
  <p188:author id="{5DE8C76C-54C7-5B56-9900-9E86C619CA3F}" name="Dan Bartel" initials="DB" userId="S::dbartel_rrbwsd.com#ext#@geiconsultant.onmicrosoft.com::580883ac-9982-45cc-9ebe-b3b525eeb541" providerId="AD"/>
  <p188:author id="{D4B1466F-0071-C261-39C1-F1F36F364B5B}" name="Rosalyn Prickett" initials="RP" userId="S::rprickett@rinconconsultants.com::5c844c4e-7abe-45be-845b-bd9b821a6d3f" providerId="AD"/>
  <p188:author id="{985E2B73-6504-7445-0635-36F60370B70A}" name="Amir Mani" initials="AM" userId="S::amani@ekiconsult.com::265f7bb8-9771-463d-bc86-2cf002a713b7" providerId="AD"/>
  <p188:author id="{FF74DF73-9C0D-CA95-372A-3E8F0BA6888C}" name="David Halopoff" initials="DH" userId="S::dhalopoff_cawelowd.org#ext#@geiconsultant.onmicrosoft.com::c2877b2b-bedc-4ed6-81e6-45ac7aaa3fb8" providerId="AD"/>
  <p188:author id="{2F5FF377-14AF-46BD-57F8-294D1D02E584}" name="Maureen Reilly" initials="MR" userId="S::mreilly_toddgroundwater.com#ext#@geiconsultant.onmicrosoft.com::a012e57f-0354-44f7-9c37-d0dcb4dfdea4" providerId="AD"/>
  <p188:author id="{4C7B2F78-BBCB-2A0A-A4F6-E6066195752F}" name="mreilly@toddgroundwater.com" initials="mr" userId="S::urn:spo:guest#mreilly@toddgroundwater.com::" providerId="AD"/>
  <p188:author id="{37CC5A90-C47E-F210-6F18-52CCF36814CB}" name="Christina Lucero" initials="CL" userId="S::clucero@ekiconsult.com::950c53d7-0065-4fe7-a260-5181d39dd4c4" providerId="AD"/>
  <p188:author id="{661C7F95-A269-8C8E-DF0F-4461A9B5D1F2}" name="Hearn, Stephanie" initials="" userId="S::stehea2253@geiconsultants.com::5bb225af-d25e-4f85-be78-3930f8f565a5" providerId="AD"/>
  <p188:author id="{01064A96-8C4C-14D9-B324-F9D35468F010}" name="Kristin Pittack" initials="KP" userId="S::kpittack@rinconconsultants.com::89a220d5-64c2-4872-8fcf-9d00836cf0a4" providerId="AD"/>
  <p188:author id="{998640AF-578F-F5D3-A498-8CD887B0019C}" name="Hearn, Stephanie" initials="HS" userId="S::shearn@geiconsultants.com::5bb225af-d25e-4f85-be78-3930f8f565a5" providerId="AD"/>
  <p188:author id="{B400CDB1-C6AE-5E5B-D2EE-117603E04999}" name="Unknown" initials="AS" userId="Unknown" providerId="None"/>
  <p188:author id="{723204B7-7F05-DA72-F671-31DC097792AC}" name="Kristin Pittack" initials="KP" userId="S::kpittack_rinconconsultants.com#ext#@geiconsultant.onmicrosoft.com::d86d895a-c7b7-40f9-b9ee-bd69a403ad1d" providerId="AD"/>
  <p188:author id="{029ECAC6-451B-2ADC-7347-362A14B8E88F}" name="Page, Cynthia" initials="CP" userId="S::cynpag3648@geiconsultants.com::d065f819-e9ad-479c-9138-03e6ce4eb65f" providerId="AD"/>
  <p188:author id="{5ABDB4D1-DA33-533D-52E0-A8BA833DED3E}" name="Tom Watson" initials="TW" userId="S::tom.watson_aquilogic.com#ext#@geiconsultant.onmicrosoft.com::19f880af-4fbd-4620-aa64-2a2404f1a613" providerId="AD"/>
  <p188:author id="{1D02EED5-05C9-DFE8-8EED-D990F78D212C}" name="Christopher Heppner" initials="CH" userId="S::cheppner@ekiconsult.com::47782ba0-f64e-4790-90ee-500e8767d540" providerId="AD"/>
  <p188:author id="{11428EDB-992B-E224-5035-8656E24124C8}" name="Kaitlin Palys" initials="KP" userId="S::kpalys@intera.com::bcd300b4-75bf-4ea6-96d3-dfe553c7b66c" providerId="AD"/>
  <p188:author id="{790545DE-E5E8-7134-A30A-1B11E751BD49}" name="Abhishek Singh" initials="AS" userId="S::asingh_intera.com#ext#@geiconsultant.onmicrosoft.com::71fb9b55-140e-4c9d-9e3f-67af1faee1a8" providerId="AD"/>
  <p188:author id="{15E6AFEA-A7A1-5474-3EC2-B8142C9BC89D}" name="Morgan Campbell" initials="MC" userId="S::mcampbell@westsidewa.org::587ee0bd-3dd3-45ae-9d03-b72f12ccca97" providerId="AD"/>
  <p188:author id="{26EA1CF3-4D02-9FE1-C5C0-ACA164066625}" name="Page, Cynthia" initials="PC" userId="S::CPage@geiconsultants.com::d065f819-e9ad-479c-9138-03e6ce4eb65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nona Dutton" initials="AD" lastIdx="24" clrIdx="6">
    <p:extLst>
      <p:ext uri="{19B8F6BF-5375-455C-9EA6-DF929625EA0E}">
        <p15:presenceInfo xmlns:p15="http://schemas.microsoft.com/office/powerpoint/2012/main" userId="S::adutton@ekiconsult.com::d45329c9-44f1-424a-ac17-eb4375296bc0" providerId="AD"/>
      </p:ext>
    </p:extLst>
  </p:cmAuthor>
  <p:cmAuthor id="1" name="Christina Lucero" initials="CL" lastIdx="1" clrIdx="0">
    <p:extLst>
      <p:ext uri="{19B8F6BF-5375-455C-9EA6-DF929625EA0E}">
        <p15:presenceInfo xmlns:p15="http://schemas.microsoft.com/office/powerpoint/2012/main" userId="S-1-5-21-1680034699-85396378-1905203885-6262" providerId="AD"/>
      </p:ext>
    </p:extLst>
  </p:cmAuthor>
  <p:cmAuthor id="8" name="David Mitchell" initials="DM" lastIdx="7" clrIdx="7">
    <p:extLst>
      <p:ext uri="{19B8F6BF-5375-455C-9EA6-DF929625EA0E}">
        <p15:presenceInfo xmlns:p15="http://schemas.microsoft.com/office/powerpoint/2012/main" userId="e254971195eed91a" providerId="Windows Live"/>
      </p:ext>
    </p:extLst>
  </p:cmAuthor>
  <p:cmAuthor id="2" name="dutton, anona" initials="da" lastIdx="13" clrIdx="1">
    <p:extLst>
      <p:ext uri="{19B8F6BF-5375-455C-9EA6-DF929625EA0E}">
        <p15:presenceInfo xmlns:p15="http://schemas.microsoft.com/office/powerpoint/2012/main" userId="S-1-5-21-1680034699-85396378-1905203885-6146" providerId="AD"/>
      </p:ext>
    </p:extLst>
  </p:cmAuthor>
  <p:cmAuthor id="9" name="Qiwen Zhang" initials="QZ" lastIdx="4" clrIdx="8">
    <p:extLst>
      <p:ext uri="{19B8F6BF-5375-455C-9EA6-DF929625EA0E}">
        <p15:presenceInfo xmlns:p15="http://schemas.microsoft.com/office/powerpoint/2012/main" userId="S::qzhang@ekiconsult.com::c97b35ac-c3d2-44b0-b880-dcd6b7037602" providerId="AD"/>
      </p:ext>
    </p:extLst>
  </p:cmAuthor>
  <p:cmAuthor id="3" name="Luodan You" initials="LY" lastIdx="1" clrIdx="2">
    <p:extLst>
      <p:ext uri="{19B8F6BF-5375-455C-9EA6-DF929625EA0E}">
        <p15:presenceInfo xmlns:p15="http://schemas.microsoft.com/office/powerpoint/2012/main" userId="7e4618690020e4ca" providerId="Windows Live"/>
      </p:ext>
    </p:extLst>
  </p:cmAuthor>
  <p:cmAuthor id="4" name="Luodan You" initials="LY [2]" lastIdx="5" clrIdx="3">
    <p:extLst>
      <p:ext uri="{19B8F6BF-5375-455C-9EA6-DF929625EA0E}">
        <p15:presenceInfo xmlns:p15="http://schemas.microsoft.com/office/powerpoint/2012/main" userId="S::lyou@ekiconsult.com::52b0bfeb-36fb-40fe-bde2-73e733094d60" providerId="AD"/>
      </p:ext>
    </p:extLst>
  </p:cmAuthor>
  <p:cmAuthor id="5" name="Reviewer" initials="Reviewer" lastIdx="6" clrIdx="4">
    <p:extLst>
      <p:ext uri="{19B8F6BF-5375-455C-9EA6-DF929625EA0E}">
        <p15:presenceInfo xmlns:p15="http://schemas.microsoft.com/office/powerpoint/2012/main" userId="Reviewer" providerId="None"/>
      </p:ext>
    </p:extLst>
  </p:cmAuthor>
  <p:cmAuthor id="6" name="KLW" initials="KLW" lastIdx="16" clrIdx="5">
    <p:extLst>
      <p:ext uri="{19B8F6BF-5375-455C-9EA6-DF929625EA0E}">
        <p15:presenceInfo xmlns:p15="http://schemas.microsoft.com/office/powerpoint/2012/main" userId="KL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7F7F4"/>
    <a:srgbClr val="EEF2E5"/>
    <a:srgbClr val="E0ECD6"/>
    <a:srgbClr val="606468"/>
    <a:srgbClr val="A899BD"/>
    <a:srgbClr val="698189"/>
    <a:srgbClr val="89A5AD"/>
    <a:srgbClr val="ADC4F4"/>
    <a:srgbClr val="A1B2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B7435A-D276-417E-BA1C-C4B2F856CAB8}" v="4" dt="2026-08-13T16:43:35.78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660"/>
  </p:normalViewPr>
  <p:slideViewPr>
    <p:cSldViewPr snapToGrid="0">
      <p:cViewPr varScale="1">
        <p:scale>
          <a:sx n="101" d="100"/>
          <a:sy n="101" d="100"/>
        </p:scale>
        <p:origin x="144" y="18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Holtermann" userId="3bc57d18-67d6-4b0e-acc6-5891b4b49370" providerId="ADAL" clId="{BABA12FA-9420-49E7-99CF-8FCC1BAADADC}"/>
    <pc:docChg chg="undo custSel addSld modSld sldOrd">
      <pc:chgData name="Jenny Holtermann" userId="3bc57d18-67d6-4b0e-acc6-5891b4b49370" providerId="ADAL" clId="{BABA12FA-9420-49E7-99CF-8FCC1BAADADC}" dt="2026-08-13T16:43:39.786" v="231"/>
      <pc:docMkLst>
        <pc:docMk/>
      </pc:docMkLst>
      <pc:sldChg chg="addSp delSp modSp mod">
        <pc:chgData name="Jenny Holtermann" userId="3bc57d18-67d6-4b0e-acc6-5891b4b49370" providerId="ADAL" clId="{BABA12FA-9420-49E7-99CF-8FCC1BAADADC}" dt="2026-08-13T16:43:39.786" v="231"/>
        <pc:sldMkLst>
          <pc:docMk/>
          <pc:sldMk cId="4111054007" sldId="2641"/>
        </pc:sldMkLst>
        <pc:spChg chg="mod">
          <ac:chgData name="Jenny Holtermann" userId="3bc57d18-67d6-4b0e-acc6-5891b4b49370" providerId="ADAL" clId="{BABA12FA-9420-49E7-99CF-8FCC1BAADADC}" dt="2026-08-13T16:43:38.993" v="229" actId="20577"/>
          <ac:spMkLst>
            <pc:docMk/>
            <pc:sldMk cId="4111054007" sldId="2641"/>
            <ac:spMk id="3" creationId="{D4D3F721-1B26-E976-135F-19D0AD3E8DA6}"/>
          </ac:spMkLst>
        </pc:spChg>
        <pc:spChg chg="add del mod">
          <ac:chgData name="Jenny Holtermann" userId="3bc57d18-67d6-4b0e-acc6-5891b4b49370" providerId="ADAL" clId="{BABA12FA-9420-49E7-99CF-8FCC1BAADADC}" dt="2026-08-13T16:43:39.786" v="231"/>
          <ac:spMkLst>
            <pc:docMk/>
            <pc:sldMk cId="4111054007" sldId="2641"/>
            <ac:spMk id="5" creationId="{297523FB-B418-5D62-50BB-E5E557AB4D65}"/>
          </ac:spMkLst>
        </pc:spChg>
      </pc:sldChg>
      <pc:sldChg chg="modSp mod">
        <pc:chgData name="Jenny Holtermann" userId="3bc57d18-67d6-4b0e-acc6-5891b4b49370" providerId="ADAL" clId="{BABA12FA-9420-49E7-99CF-8FCC1BAADADC}" dt="2026-08-13T16:39:02.128" v="137" actId="2711"/>
        <pc:sldMkLst>
          <pc:docMk/>
          <pc:sldMk cId="1292469439" sldId="2745"/>
        </pc:sldMkLst>
        <pc:spChg chg="mod">
          <ac:chgData name="Jenny Holtermann" userId="3bc57d18-67d6-4b0e-acc6-5891b4b49370" providerId="ADAL" clId="{BABA12FA-9420-49E7-99CF-8FCC1BAADADC}" dt="2026-08-13T16:38:27.717" v="134" actId="1076"/>
          <ac:spMkLst>
            <pc:docMk/>
            <pc:sldMk cId="1292469439" sldId="2745"/>
            <ac:spMk id="3" creationId="{C48E67C4-EF62-BAD3-3284-D270425F26DF}"/>
          </ac:spMkLst>
        </pc:spChg>
        <pc:spChg chg="mod">
          <ac:chgData name="Jenny Holtermann" userId="3bc57d18-67d6-4b0e-acc6-5891b4b49370" providerId="ADAL" clId="{BABA12FA-9420-49E7-99CF-8FCC1BAADADC}" dt="2026-08-13T16:39:02.128" v="137" actId="2711"/>
          <ac:spMkLst>
            <pc:docMk/>
            <pc:sldMk cId="1292469439" sldId="2745"/>
            <ac:spMk id="6" creationId="{DAA7A9A2-8D4D-6AC1-4BB3-388AD84FA99B}"/>
          </ac:spMkLst>
        </pc:spChg>
      </pc:sldChg>
      <pc:sldChg chg="addSp delSp modSp new mod">
        <pc:chgData name="Jenny Holtermann" userId="3bc57d18-67d6-4b0e-acc6-5891b4b49370" providerId="ADAL" clId="{BABA12FA-9420-49E7-99CF-8FCC1BAADADC}" dt="2026-08-13T16:35:28.218" v="31" actId="20577"/>
        <pc:sldMkLst>
          <pc:docMk/>
          <pc:sldMk cId="995271961" sldId="2746"/>
        </pc:sldMkLst>
        <pc:spChg chg="mod">
          <ac:chgData name="Jenny Holtermann" userId="3bc57d18-67d6-4b0e-acc6-5891b4b49370" providerId="ADAL" clId="{BABA12FA-9420-49E7-99CF-8FCC1BAADADC}" dt="2026-08-13T16:35:28.218" v="31" actId="20577"/>
          <ac:spMkLst>
            <pc:docMk/>
            <pc:sldMk cId="995271961" sldId="2746"/>
            <ac:spMk id="2" creationId="{C0656551-6304-ED55-9968-7C4F5937EA87}"/>
          </ac:spMkLst>
        </pc:spChg>
        <pc:spChg chg="del">
          <ac:chgData name="Jenny Holtermann" userId="3bc57d18-67d6-4b0e-acc6-5891b4b49370" providerId="ADAL" clId="{BABA12FA-9420-49E7-99CF-8FCC1BAADADC}" dt="2026-08-13T16:35:15.196" v="1" actId="22"/>
          <ac:spMkLst>
            <pc:docMk/>
            <pc:sldMk cId="995271961" sldId="2746"/>
            <ac:spMk id="3" creationId="{B6226055-766F-7C41-DF79-F62BDB069CD1}"/>
          </ac:spMkLst>
        </pc:spChg>
        <pc:picChg chg="add mod">
          <ac:chgData name="Jenny Holtermann" userId="3bc57d18-67d6-4b0e-acc6-5891b4b49370" providerId="ADAL" clId="{BABA12FA-9420-49E7-99CF-8FCC1BAADADC}" dt="2026-08-13T16:35:15.196" v="1" actId="22"/>
          <ac:picMkLst>
            <pc:docMk/>
            <pc:sldMk cId="995271961" sldId="2746"/>
            <ac:picMk id="6" creationId="{634752F9-5BFF-6D21-DEEE-0C31273BD6E9}"/>
          </ac:picMkLst>
        </pc:picChg>
      </pc:sldChg>
      <pc:sldChg chg="addSp delSp modSp new mod">
        <pc:chgData name="Jenny Holtermann" userId="3bc57d18-67d6-4b0e-acc6-5891b4b49370" providerId="ADAL" clId="{BABA12FA-9420-49E7-99CF-8FCC1BAADADC}" dt="2026-08-13T16:36:49.003" v="76" actId="1076"/>
        <pc:sldMkLst>
          <pc:docMk/>
          <pc:sldMk cId="445837646" sldId="2747"/>
        </pc:sldMkLst>
        <pc:spChg chg="mod">
          <ac:chgData name="Jenny Holtermann" userId="3bc57d18-67d6-4b0e-acc6-5891b4b49370" providerId="ADAL" clId="{BABA12FA-9420-49E7-99CF-8FCC1BAADADC}" dt="2026-08-13T16:36:20.794" v="68" actId="20577"/>
          <ac:spMkLst>
            <pc:docMk/>
            <pc:sldMk cId="445837646" sldId="2747"/>
            <ac:spMk id="2" creationId="{29CB5FF0-28B7-6BEE-BC5B-91AB0FF38CFF}"/>
          </ac:spMkLst>
        </pc:spChg>
        <pc:spChg chg="del">
          <ac:chgData name="Jenny Holtermann" userId="3bc57d18-67d6-4b0e-acc6-5891b4b49370" providerId="ADAL" clId="{BABA12FA-9420-49E7-99CF-8FCC1BAADADC}" dt="2026-08-13T16:36:06.952" v="33" actId="22"/>
          <ac:spMkLst>
            <pc:docMk/>
            <pc:sldMk cId="445837646" sldId="2747"/>
            <ac:spMk id="3" creationId="{E442D6F4-81C5-0FBE-CB8A-0B087AE23F7B}"/>
          </ac:spMkLst>
        </pc:spChg>
        <pc:spChg chg="add del mod">
          <ac:chgData name="Jenny Holtermann" userId="3bc57d18-67d6-4b0e-acc6-5891b4b49370" providerId="ADAL" clId="{BABA12FA-9420-49E7-99CF-8FCC1BAADADC}" dt="2026-08-13T16:36:27.005" v="69" actId="478"/>
          <ac:spMkLst>
            <pc:docMk/>
            <pc:sldMk cId="445837646" sldId="2747"/>
            <ac:spMk id="6" creationId="{B54E2719-9F13-18D7-C90D-26BE4FB8034C}"/>
          </ac:spMkLst>
        </pc:spChg>
        <pc:spChg chg="add mod">
          <ac:chgData name="Jenny Holtermann" userId="3bc57d18-67d6-4b0e-acc6-5891b4b49370" providerId="ADAL" clId="{BABA12FA-9420-49E7-99CF-8FCC1BAADADC}" dt="2026-08-13T16:36:49.003" v="76" actId="1076"/>
          <ac:spMkLst>
            <pc:docMk/>
            <pc:sldMk cId="445837646" sldId="2747"/>
            <ac:spMk id="8" creationId="{F260A8FD-31C9-C5BE-E551-D523385EFAE3}"/>
          </ac:spMkLst>
        </pc:spChg>
      </pc:sldChg>
      <pc:sldChg chg="modSp new mod">
        <pc:chgData name="Jenny Holtermann" userId="3bc57d18-67d6-4b0e-acc6-5891b4b49370" providerId="ADAL" clId="{BABA12FA-9420-49E7-99CF-8FCC1BAADADC}" dt="2026-08-13T16:42:19.765" v="215" actId="27636"/>
        <pc:sldMkLst>
          <pc:docMk/>
          <pc:sldMk cId="3175176447" sldId="2748"/>
        </pc:sldMkLst>
        <pc:spChg chg="mod">
          <ac:chgData name="Jenny Holtermann" userId="3bc57d18-67d6-4b0e-acc6-5891b4b49370" providerId="ADAL" clId="{BABA12FA-9420-49E7-99CF-8FCC1BAADADC}" dt="2026-08-13T16:37:57.219" v="133" actId="20577"/>
          <ac:spMkLst>
            <pc:docMk/>
            <pc:sldMk cId="3175176447" sldId="2748"/>
            <ac:spMk id="2" creationId="{935762E8-B809-9C52-CBC4-391A3CF212BF}"/>
          </ac:spMkLst>
        </pc:spChg>
        <pc:spChg chg="mod">
          <ac:chgData name="Jenny Holtermann" userId="3bc57d18-67d6-4b0e-acc6-5891b4b49370" providerId="ADAL" clId="{BABA12FA-9420-49E7-99CF-8FCC1BAADADC}" dt="2026-08-13T16:42:19.765" v="215" actId="27636"/>
          <ac:spMkLst>
            <pc:docMk/>
            <pc:sldMk cId="3175176447" sldId="2748"/>
            <ac:spMk id="3" creationId="{7CEB3348-5FA0-2B90-68CE-05EEDC7D08F0}"/>
          </ac:spMkLst>
        </pc:spChg>
      </pc:sldChg>
      <pc:sldChg chg="addSp delSp modSp new mod">
        <pc:chgData name="Jenny Holtermann" userId="3bc57d18-67d6-4b0e-acc6-5891b4b49370" providerId="ADAL" clId="{BABA12FA-9420-49E7-99CF-8FCC1BAADADC}" dt="2026-08-13T16:40:57.273" v="213" actId="1076"/>
        <pc:sldMkLst>
          <pc:docMk/>
          <pc:sldMk cId="2871289079" sldId="2749"/>
        </pc:sldMkLst>
        <pc:spChg chg="mod">
          <ac:chgData name="Jenny Holtermann" userId="3bc57d18-67d6-4b0e-acc6-5891b4b49370" providerId="ADAL" clId="{BABA12FA-9420-49E7-99CF-8FCC1BAADADC}" dt="2026-08-13T16:40:53.945" v="212" actId="20577"/>
          <ac:spMkLst>
            <pc:docMk/>
            <pc:sldMk cId="2871289079" sldId="2749"/>
            <ac:spMk id="2" creationId="{06157C27-33DC-1102-86BE-39FDBAB45CAE}"/>
          </ac:spMkLst>
        </pc:spChg>
        <pc:spChg chg="add del mod">
          <ac:chgData name="Jenny Holtermann" userId="3bc57d18-67d6-4b0e-acc6-5891b4b49370" providerId="ADAL" clId="{BABA12FA-9420-49E7-99CF-8FCC1BAADADC}" dt="2026-08-13T16:39:47.083" v="146" actId="478"/>
          <ac:spMkLst>
            <pc:docMk/>
            <pc:sldMk cId="2871289079" sldId="2749"/>
            <ac:spMk id="3" creationId="{94979752-2409-DED6-B5F3-C48A5BD3B04E}"/>
          </ac:spMkLst>
        </pc:spChg>
        <pc:spChg chg="add del mod">
          <ac:chgData name="Jenny Holtermann" userId="3bc57d18-67d6-4b0e-acc6-5891b4b49370" providerId="ADAL" clId="{BABA12FA-9420-49E7-99CF-8FCC1BAADADC}" dt="2026-08-13T16:39:31.605" v="140" actId="22"/>
          <ac:spMkLst>
            <pc:docMk/>
            <pc:sldMk cId="2871289079" sldId="2749"/>
            <ac:spMk id="6" creationId="{A8D91EF6-E3ED-FE9B-201A-F8C6A7038A02}"/>
          </ac:spMkLst>
        </pc:spChg>
        <pc:spChg chg="add del mod">
          <ac:chgData name="Jenny Holtermann" userId="3bc57d18-67d6-4b0e-acc6-5891b4b49370" providerId="ADAL" clId="{BABA12FA-9420-49E7-99CF-8FCC1BAADADC}" dt="2026-08-13T16:39:49.557" v="147" actId="478"/>
          <ac:spMkLst>
            <pc:docMk/>
            <pc:sldMk cId="2871289079" sldId="2749"/>
            <ac:spMk id="8" creationId="{ECFF0D5D-2284-FA5B-AC3A-9297478A65CF}"/>
          </ac:spMkLst>
        </pc:spChg>
        <pc:spChg chg="add mod">
          <ac:chgData name="Jenny Holtermann" userId="3bc57d18-67d6-4b0e-acc6-5891b4b49370" providerId="ADAL" clId="{BABA12FA-9420-49E7-99CF-8FCC1BAADADC}" dt="2026-08-13T16:40:57.273" v="213" actId="1076"/>
          <ac:spMkLst>
            <pc:docMk/>
            <pc:sldMk cId="2871289079" sldId="2749"/>
            <ac:spMk id="10" creationId="{909D72B0-187A-626D-FEF4-5FDFC24719A1}"/>
          </ac:spMkLst>
        </pc:spChg>
      </pc:sldChg>
      <pc:sldChg chg="addSp delSp modSp add mod ord">
        <pc:chgData name="Jenny Holtermann" userId="3bc57d18-67d6-4b0e-acc6-5891b4b49370" providerId="ADAL" clId="{BABA12FA-9420-49E7-99CF-8FCC1BAADADC}" dt="2026-08-13T16:43:29.115" v="227" actId="1076"/>
        <pc:sldMkLst>
          <pc:docMk/>
          <pc:sldMk cId="2344541149" sldId="2750"/>
        </pc:sldMkLst>
        <pc:spChg chg="del">
          <ac:chgData name="Jenny Holtermann" userId="3bc57d18-67d6-4b0e-acc6-5891b4b49370" providerId="ADAL" clId="{BABA12FA-9420-49E7-99CF-8FCC1BAADADC}" dt="2026-08-13T16:43:25.431" v="225" actId="478"/>
          <ac:spMkLst>
            <pc:docMk/>
            <pc:sldMk cId="2344541149" sldId="2750"/>
            <ac:spMk id="2" creationId="{88B9BC7A-7B9B-7E08-A88C-51E9EBB42AF6}"/>
          </ac:spMkLst>
        </pc:spChg>
        <pc:spChg chg="mod">
          <ac:chgData name="Jenny Holtermann" userId="3bc57d18-67d6-4b0e-acc6-5891b4b49370" providerId="ADAL" clId="{BABA12FA-9420-49E7-99CF-8FCC1BAADADC}" dt="2026-08-13T16:42:54.401" v="221" actId="20577"/>
          <ac:spMkLst>
            <pc:docMk/>
            <pc:sldMk cId="2344541149" sldId="2750"/>
            <ac:spMk id="3" creationId="{B8A4B346-3F0A-137C-77FE-2CF14FDD3CC1}"/>
          </ac:spMkLst>
        </pc:spChg>
        <pc:spChg chg="add del mod">
          <ac:chgData name="Jenny Holtermann" userId="3bc57d18-67d6-4b0e-acc6-5891b4b49370" providerId="ADAL" clId="{BABA12FA-9420-49E7-99CF-8FCC1BAADADC}" dt="2026-08-13T16:43:26.967" v="226" actId="478"/>
          <ac:spMkLst>
            <pc:docMk/>
            <pc:sldMk cId="2344541149" sldId="2750"/>
            <ac:spMk id="8" creationId="{CDD52139-E66B-C0C3-06B1-EAAC4636E48D}"/>
          </ac:spMkLst>
        </pc:spChg>
        <pc:picChg chg="add mod">
          <ac:chgData name="Jenny Holtermann" userId="3bc57d18-67d6-4b0e-acc6-5891b4b49370" providerId="ADAL" clId="{BABA12FA-9420-49E7-99CF-8FCC1BAADADC}" dt="2026-08-13T16:43:29.115" v="227" actId="1076"/>
          <ac:picMkLst>
            <pc:docMk/>
            <pc:sldMk cId="2344541149" sldId="2750"/>
            <ac:picMk id="6" creationId="{53477912-7910-E484-A22A-EC54CCD4588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665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077738" cy="471053"/>
          </a:xfrm>
          <a:prstGeom prst="rect">
            <a:avLst/>
          </a:prstGeom>
        </p:spPr>
        <p:txBody>
          <a:bodyPr vert="horz" lIns="94215" tIns="47108" rIns="94215" bIns="47108" rtlCol="0"/>
          <a:lstStyle>
            <a:lvl1pPr algn="l">
              <a:defRPr sz="1400"/>
            </a:lvl1pPr>
          </a:lstStyle>
          <a:p>
            <a:endParaRPr lang="en-US"/>
          </a:p>
        </p:txBody>
      </p:sp>
      <p:sp>
        <p:nvSpPr>
          <p:cNvPr id="3" name="Date Placeholder 2"/>
          <p:cNvSpPr>
            <a:spLocks noGrp="1"/>
          </p:cNvSpPr>
          <p:nvPr>
            <p:ph type="dt" idx="1"/>
          </p:nvPr>
        </p:nvSpPr>
        <p:spPr>
          <a:xfrm>
            <a:off x="4023098" y="4"/>
            <a:ext cx="3077738" cy="471053"/>
          </a:xfrm>
          <a:prstGeom prst="rect">
            <a:avLst/>
          </a:prstGeom>
        </p:spPr>
        <p:txBody>
          <a:bodyPr vert="horz" lIns="94215" tIns="47108" rIns="94215" bIns="47108" rtlCol="0"/>
          <a:lstStyle>
            <a:lvl1pPr algn="r">
              <a:defRPr sz="1400"/>
            </a:lvl1pPr>
          </a:lstStyle>
          <a:p>
            <a:fld id="{39BBB88F-6858-4BA1-A4E8-7A90F4F75354}" type="datetimeFigureOut">
              <a:rPr lang="en-US" smtClean="0"/>
              <a:t>8/13/2026</a:t>
            </a:fld>
            <a:endParaRPr lang="en-US"/>
          </a:p>
        </p:txBody>
      </p:sp>
      <p:sp>
        <p:nvSpPr>
          <p:cNvPr id="4" name="Slide Image Placeholder 3"/>
          <p:cNvSpPr>
            <a:spLocks noGrp="1" noRot="1" noChangeAspect="1"/>
          </p:cNvSpPr>
          <p:nvPr>
            <p:ph type="sldImg" idx="2"/>
          </p:nvPr>
        </p:nvSpPr>
        <p:spPr>
          <a:xfrm>
            <a:off x="739775" y="692150"/>
            <a:ext cx="5622925" cy="3163888"/>
          </a:xfrm>
          <a:prstGeom prst="rect">
            <a:avLst/>
          </a:prstGeom>
          <a:noFill/>
          <a:ln w="12700">
            <a:solidFill>
              <a:prstClr val="black"/>
            </a:solidFill>
          </a:ln>
        </p:spPr>
        <p:txBody>
          <a:bodyPr vert="horz" lIns="94215" tIns="47108" rIns="94215" bIns="47108" rtlCol="0" anchor="ctr"/>
          <a:lstStyle/>
          <a:p>
            <a:endParaRPr lang="en-US"/>
          </a:p>
        </p:txBody>
      </p:sp>
      <p:sp>
        <p:nvSpPr>
          <p:cNvPr id="5" name="Notes Placeholder 4"/>
          <p:cNvSpPr>
            <a:spLocks noGrp="1"/>
          </p:cNvSpPr>
          <p:nvPr>
            <p:ph type="body" sz="quarter" idx="3"/>
          </p:nvPr>
        </p:nvSpPr>
        <p:spPr>
          <a:xfrm>
            <a:off x="710249" y="3953043"/>
            <a:ext cx="5681980" cy="4964383"/>
          </a:xfrm>
          <a:prstGeom prst="rect">
            <a:avLst/>
          </a:prstGeom>
        </p:spPr>
        <p:txBody>
          <a:bodyPr vert="horz" lIns="94215" tIns="47108" rIns="94215" bIns="471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917426"/>
            <a:ext cx="3077738" cy="471053"/>
          </a:xfrm>
          <a:prstGeom prst="rect">
            <a:avLst/>
          </a:prstGeom>
        </p:spPr>
        <p:txBody>
          <a:bodyPr vert="horz" lIns="94215" tIns="47108" rIns="94215" bIns="47108" rtlCol="0" anchor="b"/>
          <a:lstStyle>
            <a:lvl1pPr algn="l">
              <a:defRPr sz="1400"/>
            </a:lvl1pPr>
          </a:lstStyle>
          <a:p>
            <a:endParaRPr lang="en-US"/>
          </a:p>
        </p:txBody>
      </p:sp>
      <p:sp>
        <p:nvSpPr>
          <p:cNvPr id="7" name="Slide Number Placeholder 6"/>
          <p:cNvSpPr>
            <a:spLocks noGrp="1"/>
          </p:cNvSpPr>
          <p:nvPr>
            <p:ph type="sldNum" sz="quarter" idx="5"/>
          </p:nvPr>
        </p:nvSpPr>
        <p:spPr>
          <a:xfrm>
            <a:off x="4023098" y="8917426"/>
            <a:ext cx="3077738" cy="471053"/>
          </a:xfrm>
          <a:prstGeom prst="rect">
            <a:avLst/>
          </a:prstGeom>
        </p:spPr>
        <p:txBody>
          <a:bodyPr vert="horz" lIns="94215" tIns="47108" rIns="94215" bIns="47108" rtlCol="0" anchor="b"/>
          <a:lstStyle>
            <a:lvl1pPr algn="r">
              <a:defRPr sz="1400"/>
            </a:lvl1pPr>
          </a:lstStyle>
          <a:p>
            <a:fld id="{E72C6B9E-4683-4094-9451-87A90BA56E45}" type="slidenum">
              <a:rPr lang="en-US" smtClean="0"/>
              <a:t>‹#›</a:t>
            </a:fld>
            <a:endParaRPr lang="en-US"/>
          </a:p>
        </p:txBody>
      </p:sp>
    </p:spTree>
    <p:extLst>
      <p:ext uri="{BB962C8B-B14F-4D97-AF65-F5344CB8AC3E}">
        <p14:creationId xmlns:p14="http://schemas.microsoft.com/office/powerpoint/2010/main" val="1827956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ea typeface="Calibri"/>
              <a:cs typeface="Calibri"/>
            </a:endParaRPr>
          </a:p>
          <a:p>
            <a:r>
              <a:rPr lang="en-US">
                <a:ea typeface="Calibri"/>
                <a:cs typeface="Calibri"/>
              </a:rPr>
              <a:t>The Final 2024 Plan represents no less that a herculean, multi-year and multi-million dollar investment to develop a comprehensive Groundwater Sustainability Plan that is </a:t>
            </a:r>
          </a:p>
          <a:p>
            <a:pPr marL="167129" indent="-167129">
              <a:buFont typeface="Arial" panose="020B0604020202020204" pitchFamily="34" charset="0"/>
              <a:buChar char="•"/>
            </a:pPr>
            <a:r>
              <a:rPr lang="en-US">
                <a:ea typeface="Calibri"/>
                <a:cs typeface="Calibri"/>
              </a:rPr>
              <a:t>founded in the best available data and science, </a:t>
            </a:r>
          </a:p>
          <a:p>
            <a:pPr marL="167129" indent="-167129">
              <a:buFont typeface="Arial" panose="020B0604020202020204" pitchFamily="34" charset="0"/>
              <a:buChar char="•"/>
            </a:pPr>
            <a:r>
              <a:rPr lang="en-US">
                <a:ea typeface="Calibri"/>
                <a:cs typeface="Calibri"/>
              </a:rPr>
              <a:t>anchored by a set guiding principles, and </a:t>
            </a:r>
          </a:p>
          <a:p>
            <a:pPr marL="167129" indent="-167129">
              <a:buFont typeface="Arial" panose="020B0604020202020204" pitchFamily="34" charset="0"/>
              <a:buChar char="•"/>
            </a:pPr>
            <a:r>
              <a:rPr lang="en-US">
                <a:ea typeface="Calibri"/>
                <a:cs typeface="Calibri"/>
              </a:rPr>
              <a:t>presents a unified vision across the largest and most complex groundwater basin in California.</a:t>
            </a:r>
          </a:p>
        </p:txBody>
      </p:sp>
      <p:sp>
        <p:nvSpPr>
          <p:cNvPr id="4" name="Slide Number Placeholder 3"/>
          <p:cNvSpPr>
            <a:spLocks noGrp="1"/>
          </p:cNvSpPr>
          <p:nvPr>
            <p:ph type="sldNum" sz="quarter" idx="5"/>
          </p:nvPr>
        </p:nvSpPr>
        <p:spPr/>
        <p:txBody>
          <a:bodyPr/>
          <a:lstStyle/>
          <a:p>
            <a:fld id="{E72C6B9E-4683-4094-9451-87A90BA56E45}" type="slidenum">
              <a:rPr lang="en-US" smtClean="0"/>
              <a:t>1</a:t>
            </a:fld>
            <a:endParaRPr lang="en-US"/>
          </a:p>
        </p:txBody>
      </p:sp>
    </p:spTree>
    <p:extLst>
      <p:ext uri="{BB962C8B-B14F-4D97-AF65-F5344CB8AC3E}">
        <p14:creationId xmlns:p14="http://schemas.microsoft.com/office/powerpoint/2010/main" val="1385607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0739D-E759-28E4-E38F-A6CFF2E06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838F1-8F35-A7D7-915A-BF3FDA819B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1D62AA-3986-4E34-736C-6E63256E9F0D}"/>
              </a:ext>
            </a:extLst>
          </p:cNvPr>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ea typeface="Calibri"/>
              <a:cs typeface="Calibri"/>
            </a:endParaRPr>
          </a:p>
          <a:p>
            <a:r>
              <a:rPr lang="en-US">
                <a:ea typeface="Calibri"/>
                <a:cs typeface="Calibri"/>
              </a:rPr>
              <a:t>The Final 2024 Plan represents no less that a herculean, multi-year and multi-million dollar investment to develop a comprehensive Groundwater Sustainability Plan that is </a:t>
            </a:r>
          </a:p>
          <a:p>
            <a:pPr marL="167129" indent="-167129">
              <a:buFont typeface="Arial" panose="020B0604020202020204" pitchFamily="34" charset="0"/>
              <a:buChar char="•"/>
            </a:pPr>
            <a:r>
              <a:rPr lang="en-US">
                <a:ea typeface="Calibri"/>
                <a:cs typeface="Calibri"/>
              </a:rPr>
              <a:t>founded in the best available data and science, </a:t>
            </a:r>
          </a:p>
          <a:p>
            <a:pPr marL="167129" indent="-167129">
              <a:buFont typeface="Arial" panose="020B0604020202020204" pitchFamily="34" charset="0"/>
              <a:buChar char="•"/>
            </a:pPr>
            <a:r>
              <a:rPr lang="en-US">
                <a:ea typeface="Calibri"/>
                <a:cs typeface="Calibri"/>
              </a:rPr>
              <a:t>anchored by a set guiding principles, and </a:t>
            </a:r>
          </a:p>
          <a:p>
            <a:pPr marL="167129" indent="-167129">
              <a:buFont typeface="Arial" panose="020B0604020202020204" pitchFamily="34" charset="0"/>
              <a:buChar char="•"/>
            </a:pPr>
            <a:r>
              <a:rPr lang="en-US">
                <a:ea typeface="Calibri"/>
                <a:cs typeface="Calibri"/>
              </a:rPr>
              <a:t>presents a unified vision across the largest and most complex groundwater basin in California.</a:t>
            </a:r>
          </a:p>
        </p:txBody>
      </p:sp>
      <p:sp>
        <p:nvSpPr>
          <p:cNvPr id="4" name="Slide Number Placeholder 3">
            <a:extLst>
              <a:ext uri="{FF2B5EF4-FFF2-40B4-BE49-F238E27FC236}">
                <a16:creationId xmlns:a16="http://schemas.microsoft.com/office/drawing/2014/main" id="{EC189CA7-1D3D-CC29-C82A-876C7CDC1731}"/>
              </a:ext>
            </a:extLst>
          </p:cNvPr>
          <p:cNvSpPr>
            <a:spLocks noGrp="1"/>
          </p:cNvSpPr>
          <p:nvPr>
            <p:ph type="sldNum" sz="quarter" idx="5"/>
          </p:nvPr>
        </p:nvSpPr>
        <p:spPr/>
        <p:txBody>
          <a:bodyPr/>
          <a:lstStyle/>
          <a:p>
            <a:fld id="{E72C6B9E-4683-4094-9451-87A90BA56E45}" type="slidenum">
              <a:rPr lang="en-US" smtClean="0"/>
              <a:t>14</a:t>
            </a:fld>
            <a:endParaRPr lang="en-US"/>
          </a:p>
        </p:txBody>
      </p:sp>
    </p:spTree>
    <p:extLst>
      <p:ext uri="{BB962C8B-B14F-4D97-AF65-F5344CB8AC3E}">
        <p14:creationId xmlns:p14="http://schemas.microsoft.com/office/powerpoint/2010/main" val="487389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A8760-F25B-B034-9287-CE2656FB8A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47D78-527C-4717-1F39-935BFF1E8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7A3A51-751F-C561-0FE8-2799E8845E1A}"/>
              </a:ext>
            </a:extLst>
          </p:cNvPr>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p>
          <a:p>
            <a:r>
              <a:rPr lang="en-US"/>
              <a:t>So to begin our more detailed discussion of the Final 2024 Plan, I just want to take a minute to comment on SCALE. </a:t>
            </a:r>
          </a:p>
          <a:p>
            <a:endParaRPr lang="en-US"/>
          </a:p>
          <a:p>
            <a:r>
              <a:rPr lang="en-US"/>
              <a:t>You will probably hear some numbers today and see some in the Plan that will seem very large – like our overdraft mitigation targets, or the number of GSAs – and others that are relatively small – like the number of wells that will potentially be impacted. </a:t>
            </a:r>
          </a:p>
          <a:p>
            <a:endParaRPr lang="en-US">
              <a:ea typeface="Aptos" panose="020B0004020202020204" pitchFamily="34" charset="0"/>
              <a:cs typeface="Aptos" panose="020B0004020202020204" pitchFamily="34" charset="0"/>
            </a:endParaRPr>
          </a:p>
          <a:p>
            <a:r>
              <a:rPr lang="en-US">
                <a:ea typeface="Aptos" panose="020B0004020202020204" pitchFamily="34" charset="0"/>
                <a:cs typeface="Aptos" panose="020B0004020202020204" pitchFamily="34" charset="0"/>
              </a:rPr>
              <a:t>The Kern County Subbasin spans approximately 1.78 million acres, making it the largest in California </a:t>
            </a:r>
            <a:r>
              <a:rPr lang="en-US"/>
              <a:t>(by far). </a:t>
            </a:r>
          </a:p>
          <a:p>
            <a:pPr defTabSz="891262"/>
            <a:endParaRPr lang="en-US"/>
          </a:p>
          <a:p>
            <a:pPr defTabSz="891262"/>
            <a:r>
              <a:rPr lang="en-US"/>
              <a:t>To put that in perspective – 40 of the 71 basins with approved GSPs (many with multiple GSAs) could fit within the Kern Subbasin. So by those standards realistically a minimum of 40+ GSAs and GSPs could be managing the basin as opposed to the Unified Final 2024 Plan that the GSAs coordinated to develop. </a:t>
            </a:r>
          </a:p>
          <a:p>
            <a:endParaRPr lang="en-US"/>
          </a:p>
          <a:p>
            <a:r>
              <a:rPr lang="en-US"/>
              <a:t>Also 6 of the 9 approved basins in the CV or 4 of the 6 inadequate basins could all fit within Kern – highlighting again just the significant volume of resources and beneficial uses and users that are actively being considered and managed within this 2024 Plan.</a:t>
            </a:r>
          </a:p>
          <a:p>
            <a:endParaRPr lang="en-US"/>
          </a:p>
          <a:p>
            <a:r>
              <a:rPr lang="en-US"/>
              <a:t>This plan also reflects the input and commitments of over 35 water agencies, with extensive coordination between drinking water and agricultural water suppliers and users.</a:t>
            </a:r>
          </a:p>
          <a:p>
            <a:endParaRPr lang="en-US"/>
          </a:p>
        </p:txBody>
      </p:sp>
      <p:sp>
        <p:nvSpPr>
          <p:cNvPr id="4" name="Slide Number Placeholder 3">
            <a:extLst>
              <a:ext uri="{FF2B5EF4-FFF2-40B4-BE49-F238E27FC236}">
                <a16:creationId xmlns:a16="http://schemas.microsoft.com/office/drawing/2014/main" id="{26B30908-5B4F-D800-F426-838E13413397}"/>
              </a:ext>
            </a:extLst>
          </p:cNvPr>
          <p:cNvSpPr>
            <a:spLocks noGrp="1"/>
          </p:cNvSpPr>
          <p:nvPr>
            <p:ph type="sldNum" sz="quarter" idx="5"/>
          </p:nvPr>
        </p:nvSpPr>
        <p:spPr/>
        <p:txBody>
          <a:bodyPr/>
          <a:lstStyle/>
          <a:p>
            <a:fld id="{E72C6B9E-4683-4094-9451-87A90BA56E45}" type="slidenum">
              <a:rPr lang="en-US" smtClean="0"/>
              <a:t>2</a:t>
            </a:fld>
            <a:endParaRPr lang="en-US"/>
          </a:p>
        </p:txBody>
      </p:sp>
    </p:spTree>
    <p:extLst>
      <p:ext uri="{BB962C8B-B14F-4D97-AF65-F5344CB8AC3E}">
        <p14:creationId xmlns:p14="http://schemas.microsoft.com/office/powerpoint/2010/main" val="4005635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p>
          <a:p>
            <a:r>
              <a:rPr lang="en-US"/>
              <a:t>Not only is the Kern Subbasin the largest in the state, it has a wide variety of land and water uses and a long history of conjunctive use – through the importation, banking and management of surface water supplies from Federal, State and local sources.</a:t>
            </a:r>
          </a:p>
          <a:p>
            <a:endParaRPr lang="en-US"/>
          </a:p>
          <a:p>
            <a:r>
              <a:rPr lang="en-US"/>
              <a:t>The multiple water banks that operate in the Basin support local, regional and statewide reliability, and are key to not only the successful implementation of this GSP, but to others across the state.</a:t>
            </a:r>
          </a:p>
          <a:p>
            <a:endParaRPr lang="en-US"/>
          </a:p>
          <a:p>
            <a:r>
              <a:rPr lang="en-US"/>
              <a:t>Just to speak further to the dynamic nature of this basin, the City of Bakersfield is one of the top 10 largest and fastest growing cities in California and the high value ag produced here is vital part of California’s economy.</a:t>
            </a:r>
          </a:p>
          <a:p>
            <a:r>
              <a:rPr lang="en-US"/>
              <a:t> </a:t>
            </a:r>
          </a:p>
          <a:p>
            <a:r>
              <a:rPr lang="en-US"/>
              <a:t>Given all this – one thing we all have to keep in mind is that this basin’s near- and ling-term success is material to the success of several other basins and the state as a whole.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E72C6B9E-4683-4094-9451-87A90BA56E45}" type="slidenum">
              <a:rPr lang="en-US" smtClean="0"/>
              <a:t>3</a:t>
            </a:fld>
            <a:endParaRPr lang="en-US"/>
          </a:p>
        </p:txBody>
      </p:sp>
    </p:spTree>
    <p:extLst>
      <p:ext uri="{BB962C8B-B14F-4D97-AF65-F5344CB8AC3E}">
        <p14:creationId xmlns:p14="http://schemas.microsoft.com/office/powerpoint/2010/main" val="2292102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EAB72-39AB-3EDA-0584-6FCDBA5B6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FD8980-5FF7-6365-093D-3A8845DD2B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70471-646F-62AC-A645-7182BE3CB427}"/>
              </a:ext>
            </a:extLst>
          </p:cNvPr>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p>
          <a:p>
            <a:r>
              <a:rPr lang="en-US"/>
              <a:t>Not only is the Kern Subbasin the largest in the state, it has a wide variety of land and water uses and a long history of conjunctive use – through the importation, banking and management of surface water supplies from Federal, State and local sources.</a:t>
            </a:r>
          </a:p>
          <a:p>
            <a:endParaRPr lang="en-US"/>
          </a:p>
          <a:p>
            <a:r>
              <a:rPr lang="en-US"/>
              <a:t>The multiple water banks that operate in the Basin support local, regional and statewide reliability, and are key to not only the successful implementation of this GSP, but to others across the state.</a:t>
            </a:r>
          </a:p>
          <a:p>
            <a:endParaRPr lang="en-US"/>
          </a:p>
          <a:p>
            <a:r>
              <a:rPr lang="en-US"/>
              <a:t>Just to speak further to the dynamic nature of this basin, the City of Bakersfield is one of the top 10 largest and fastest growing cities in California and the high value ag produced here is vital part of California’s economy.</a:t>
            </a:r>
          </a:p>
          <a:p>
            <a:r>
              <a:rPr lang="en-US"/>
              <a:t> </a:t>
            </a:r>
          </a:p>
          <a:p>
            <a:r>
              <a:rPr lang="en-US"/>
              <a:t>Given all this – one thing we all have to keep in mind is that this basin’s near- and ling-term success is material to the success of several other basins and the state as a whole. </a:t>
            </a:r>
          </a:p>
          <a:p>
            <a:endParaRPr lang="en-US"/>
          </a:p>
          <a:p>
            <a:endParaRPr lang="en-US"/>
          </a:p>
          <a:p>
            <a:endParaRPr lang="en-US"/>
          </a:p>
        </p:txBody>
      </p:sp>
      <p:sp>
        <p:nvSpPr>
          <p:cNvPr id="4" name="Slide Number Placeholder 3">
            <a:extLst>
              <a:ext uri="{FF2B5EF4-FFF2-40B4-BE49-F238E27FC236}">
                <a16:creationId xmlns:a16="http://schemas.microsoft.com/office/drawing/2014/main" id="{4997400C-D873-F264-5E52-6E8C32265FC5}"/>
              </a:ext>
            </a:extLst>
          </p:cNvPr>
          <p:cNvSpPr>
            <a:spLocks noGrp="1"/>
          </p:cNvSpPr>
          <p:nvPr>
            <p:ph type="sldNum" sz="quarter" idx="5"/>
          </p:nvPr>
        </p:nvSpPr>
        <p:spPr/>
        <p:txBody>
          <a:bodyPr/>
          <a:lstStyle/>
          <a:p>
            <a:fld id="{E72C6B9E-4683-4094-9451-87A90BA56E45}" type="slidenum">
              <a:rPr lang="en-US" smtClean="0"/>
              <a:t>4</a:t>
            </a:fld>
            <a:endParaRPr lang="en-US"/>
          </a:p>
        </p:txBody>
      </p:sp>
    </p:spTree>
    <p:extLst>
      <p:ext uri="{BB962C8B-B14F-4D97-AF65-F5344CB8AC3E}">
        <p14:creationId xmlns:p14="http://schemas.microsoft.com/office/powerpoint/2010/main" val="1201846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p>
          <a:p>
            <a:r>
              <a:rPr lang="en-US"/>
              <a:t>So to begin our more detailed discussion of the Final 2024 Plan, I just want to take a minute to comment on SCALE. </a:t>
            </a:r>
          </a:p>
          <a:p>
            <a:endParaRPr lang="en-US"/>
          </a:p>
          <a:p>
            <a:r>
              <a:rPr lang="en-US"/>
              <a:t>You will probably hear some numbers today and see some in the Plan that will seem very large – like our overdraft mitigation targets, or the number of GSAs – and others that are relatively small – like the number of wells that will potentially be impacted. </a:t>
            </a:r>
          </a:p>
          <a:p>
            <a:endParaRPr lang="en-US">
              <a:ea typeface="Aptos" panose="020B0004020202020204" pitchFamily="34" charset="0"/>
              <a:cs typeface="Aptos" panose="020B0004020202020204" pitchFamily="34" charset="0"/>
            </a:endParaRPr>
          </a:p>
          <a:p>
            <a:r>
              <a:rPr lang="en-US">
                <a:ea typeface="Aptos" panose="020B0004020202020204" pitchFamily="34" charset="0"/>
                <a:cs typeface="Aptos" panose="020B0004020202020204" pitchFamily="34" charset="0"/>
              </a:rPr>
              <a:t>The Kern County Subbasin spans approximately 1.78 million acres, making it the largest in California </a:t>
            </a:r>
            <a:r>
              <a:rPr lang="en-US"/>
              <a:t>(by far). </a:t>
            </a:r>
          </a:p>
          <a:p>
            <a:pPr defTabSz="891262"/>
            <a:endParaRPr lang="en-US"/>
          </a:p>
          <a:p>
            <a:pPr defTabSz="891262"/>
            <a:r>
              <a:rPr lang="en-US"/>
              <a:t>To put that in perspective – 40 of the 71 basins with approved GSPs (many with multiple GSAs) could fit within the Kern Subbasin. So by those standards realistically a minimum of 40+ GSAs and GSPs could be managing the basin as opposed to the Unified Final 2024 Plan that the GSAs coordinated to develop. </a:t>
            </a:r>
          </a:p>
          <a:p>
            <a:endParaRPr lang="en-US"/>
          </a:p>
          <a:p>
            <a:r>
              <a:rPr lang="en-US"/>
              <a:t>Also 6 of the 9 approved basins in the CV or 4 of the 6 inadequate basins could all fit within Kern – highlighting again just the significant volume of resources and beneficial uses and users that are actively being considered and managed within this 2024 Plan.</a:t>
            </a:r>
          </a:p>
          <a:p>
            <a:endParaRPr lang="en-US"/>
          </a:p>
          <a:p>
            <a:r>
              <a:rPr lang="en-US"/>
              <a:t>This plan also reflects the input and commitments of over 35 water agencies, with extensive coordination between drinking water and agricultural water suppliers and users.</a:t>
            </a:r>
          </a:p>
          <a:p>
            <a:endParaRPr lang="en-US"/>
          </a:p>
        </p:txBody>
      </p:sp>
      <p:sp>
        <p:nvSpPr>
          <p:cNvPr id="4" name="Slide Number Placeholder 3"/>
          <p:cNvSpPr>
            <a:spLocks noGrp="1"/>
          </p:cNvSpPr>
          <p:nvPr>
            <p:ph type="sldNum" sz="quarter" idx="5"/>
          </p:nvPr>
        </p:nvSpPr>
        <p:spPr/>
        <p:txBody>
          <a:bodyPr/>
          <a:lstStyle/>
          <a:p>
            <a:fld id="{E72C6B9E-4683-4094-9451-87A90BA56E45}" type="slidenum">
              <a:rPr lang="en-US" smtClean="0"/>
              <a:t>5</a:t>
            </a:fld>
            <a:endParaRPr lang="en-US"/>
          </a:p>
        </p:txBody>
      </p:sp>
    </p:spTree>
    <p:extLst>
      <p:ext uri="{BB962C8B-B14F-4D97-AF65-F5344CB8AC3E}">
        <p14:creationId xmlns:p14="http://schemas.microsoft.com/office/powerpoint/2010/main" val="490545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AFE31-9453-D6EF-9624-F8E2F12BA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798C2F-D7F6-3878-E0B7-EF79FECC6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E8C9D6-6C6A-0813-3D6D-05723DEE5C9B}"/>
              </a:ext>
            </a:extLst>
          </p:cNvPr>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p>
          <a:p>
            <a:r>
              <a:rPr lang="en-US"/>
              <a:t>Not only is the Kern Subbasin the largest in the state, it has a wide variety of land and water uses and a long history of conjunctive use – through the importation, banking and management of surface water supplies from Federal, State and local sources.</a:t>
            </a:r>
          </a:p>
          <a:p>
            <a:endParaRPr lang="en-US"/>
          </a:p>
          <a:p>
            <a:r>
              <a:rPr lang="en-US"/>
              <a:t>The multiple water banks that operate in the Basin support local, regional and statewide reliability, and are key to not only the successful implementation of this GSP, but to others across the state.</a:t>
            </a:r>
          </a:p>
          <a:p>
            <a:endParaRPr lang="en-US"/>
          </a:p>
          <a:p>
            <a:r>
              <a:rPr lang="en-US"/>
              <a:t>Just to speak further to the dynamic nature of this basin, the City of Bakersfield is one of the top 10 largest and fastest growing cities in California and the high value ag produced here is vital part of California’s economy.</a:t>
            </a:r>
          </a:p>
          <a:p>
            <a:r>
              <a:rPr lang="en-US"/>
              <a:t> </a:t>
            </a:r>
          </a:p>
          <a:p>
            <a:r>
              <a:rPr lang="en-US"/>
              <a:t>Given all this – one thing we all have to keep in mind is that this basin’s near- and ling-term success is material to the success of several other basins and the state as a whole. </a:t>
            </a:r>
          </a:p>
          <a:p>
            <a:endParaRPr lang="en-US"/>
          </a:p>
          <a:p>
            <a:endParaRPr lang="en-US"/>
          </a:p>
          <a:p>
            <a:endParaRPr lang="en-US"/>
          </a:p>
        </p:txBody>
      </p:sp>
      <p:sp>
        <p:nvSpPr>
          <p:cNvPr id="4" name="Slide Number Placeholder 3">
            <a:extLst>
              <a:ext uri="{FF2B5EF4-FFF2-40B4-BE49-F238E27FC236}">
                <a16:creationId xmlns:a16="http://schemas.microsoft.com/office/drawing/2014/main" id="{9345EA26-F01B-9793-2ABE-83F03B2FE177}"/>
              </a:ext>
            </a:extLst>
          </p:cNvPr>
          <p:cNvSpPr>
            <a:spLocks noGrp="1"/>
          </p:cNvSpPr>
          <p:nvPr>
            <p:ph type="sldNum" sz="quarter" idx="5"/>
          </p:nvPr>
        </p:nvSpPr>
        <p:spPr/>
        <p:txBody>
          <a:bodyPr/>
          <a:lstStyle/>
          <a:p>
            <a:fld id="{E72C6B9E-4683-4094-9451-87A90BA56E45}" type="slidenum">
              <a:rPr lang="en-US" smtClean="0"/>
              <a:t>9</a:t>
            </a:fld>
            <a:endParaRPr lang="en-US"/>
          </a:p>
        </p:txBody>
      </p:sp>
    </p:spTree>
    <p:extLst>
      <p:ext uri="{BB962C8B-B14F-4D97-AF65-F5344CB8AC3E}">
        <p14:creationId xmlns:p14="http://schemas.microsoft.com/office/powerpoint/2010/main" val="2527995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AF319-C1AD-EBA3-FF51-BBEAAB8534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3F56F-3CC7-0199-2C35-354011365F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0E13E-7BAE-D448-CAFE-EA793479645D}"/>
              </a:ext>
            </a:extLst>
          </p:cNvPr>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p>
          <a:p>
            <a:r>
              <a:rPr lang="en-US"/>
              <a:t>So to begin our more detailed discussion of the Final 2024 Plan, I just want to take a minute to comment on SCALE. </a:t>
            </a:r>
          </a:p>
          <a:p>
            <a:endParaRPr lang="en-US"/>
          </a:p>
          <a:p>
            <a:r>
              <a:rPr lang="en-US"/>
              <a:t>You will probably hear some numbers today and see some in the Plan that will seem very large – like our overdraft mitigation targets, or the number of GSAs – and others that are relatively small – like the number of wells that will potentially be impacted. </a:t>
            </a:r>
          </a:p>
          <a:p>
            <a:endParaRPr lang="en-US">
              <a:ea typeface="Aptos" panose="020B0004020202020204" pitchFamily="34" charset="0"/>
              <a:cs typeface="Aptos" panose="020B0004020202020204" pitchFamily="34" charset="0"/>
            </a:endParaRPr>
          </a:p>
          <a:p>
            <a:r>
              <a:rPr lang="en-US">
                <a:ea typeface="Aptos" panose="020B0004020202020204" pitchFamily="34" charset="0"/>
                <a:cs typeface="Aptos" panose="020B0004020202020204" pitchFamily="34" charset="0"/>
              </a:rPr>
              <a:t>The Kern County Subbasin spans approximately 1.78 million acres, making it the largest in California </a:t>
            </a:r>
            <a:r>
              <a:rPr lang="en-US"/>
              <a:t>(by far). </a:t>
            </a:r>
          </a:p>
          <a:p>
            <a:pPr defTabSz="891262"/>
            <a:endParaRPr lang="en-US"/>
          </a:p>
          <a:p>
            <a:pPr defTabSz="891262"/>
            <a:r>
              <a:rPr lang="en-US"/>
              <a:t>To put that in perspective – 40 of the 71 basins with approved GSPs (many with multiple GSAs) could fit within the Kern Subbasin. So by those standards realistically a minimum of 40+ GSAs and GSPs could be managing the basin as opposed to the Unified Final 2024 Plan that the GSAs coordinated to develop. </a:t>
            </a:r>
          </a:p>
          <a:p>
            <a:endParaRPr lang="en-US"/>
          </a:p>
          <a:p>
            <a:r>
              <a:rPr lang="en-US"/>
              <a:t>Also 6 of the 9 approved basins in the CV or 4 of the 6 inadequate basins could all fit within Kern – highlighting again just the significant volume of resources and beneficial uses and users that are actively being considered and managed within this 2024 Plan.</a:t>
            </a:r>
          </a:p>
          <a:p>
            <a:endParaRPr lang="en-US"/>
          </a:p>
          <a:p>
            <a:r>
              <a:rPr lang="en-US"/>
              <a:t>This plan also reflects the input and commitments of over 35 water agencies, with extensive coordination between drinking water and agricultural water suppliers and users.</a:t>
            </a:r>
          </a:p>
          <a:p>
            <a:endParaRPr lang="en-US"/>
          </a:p>
        </p:txBody>
      </p:sp>
      <p:sp>
        <p:nvSpPr>
          <p:cNvPr id="4" name="Slide Number Placeholder 3">
            <a:extLst>
              <a:ext uri="{FF2B5EF4-FFF2-40B4-BE49-F238E27FC236}">
                <a16:creationId xmlns:a16="http://schemas.microsoft.com/office/drawing/2014/main" id="{25418575-7E15-0C94-CDF0-611D64DD1BA3}"/>
              </a:ext>
            </a:extLst>
          </p:cNvPr>
          <p:cNvSpPr>
            <a:spLocks noGrp="1"/>
          </p:cNvSpPr>
          <p:nvPr>
            <p:ph type="sldNum" sz="quarter" idx="5"/>
          </p:nvPr>
        </p:nvSpPr>
        <p:spPr/>
        <p:txBody>
          <a:bodyPr/>
          <a:lstStyle/>
          <a:p>
            <a:fld id="{E72C6B9E-4683-4094-9451-87A90BA56E45}" type="slidenum">
              <a:rPr lang="en-US" smtClean="0"/>
              <a:t>11</a:t>
            </a:fld>
            <a:endParaRPr lang="en-US"/>
          </a:p>
        </p:txBody>
      </p:sp>
    </p:spTree>
    <p:extLst>
      <p:ext uri="{BB962C8B-B14F-4D97-AF65-F5344CB8AC3E}">
        <p14:creationId xmlns:p14="http://schemas.microsoft.com/office/powerpoint/2010/main" val="3108726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D4909-071B-62BA-D727-C15C737C5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62C93-3888-B6EA-26AE-8911D7B2E7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CFF44B-A616-FF3E-90CE-AA944DDA889B}"/>
              </a:ext>
            </a:extLst>
          </p:cNvPr>
          <p:cNvSpPr>
            <a:spLocks noGrp="1"/>
          </p:cNvSpPr>
          <p:nvPr>
            <p:ph type="body" idx="1"/>
          </p:nvPr>
        </p:nvSpPr>
        <p:spPr/>
        <p:txBody>
          <a:bodyPr/>
          <a:lstStyle/>
          <a:p>
            <a:r>
              <a:rPr lang="en-US" b="1" kern="100">
                <a:effectLst/>
                <a:ea typeface="Aptos" panose="020B0004020202020204" pitchFamily="34" charset="0"/>
                <a:cs typeface="Times New Roman" panose="02020603050405020304" pitchFamily="18" charset="0"/>
              </a:rPr>
              <a:t>SPEAKER: Anona</a:t>
            </a:r>
          </a:p>
          <a:p>
            <a:endParaRPr lang="en-US"/>
          </a:p>
          <a:p>
            <a:r>
              <a:rPr lang="en-US"/>
              <a:t>So to begin our more detailed discussion of the Final 2024 Plan, I just want to take a minute to comment on SCALE. </a:t>
            </a:r>
          </a:p>
          <a:p>
            <a:endParaRPr lang="en-US"/>
          </a:p>
          <a:p>
            <a:r>
              <a:rPr lang="en-US"/>
              <a:t>You will probably hear some numbers today and see some in the Plan that will seem very large – like our overdraft mitigation targets, or the number of GSAs – and others that are relatively small – like the number of wells that will potentially be impacted. </a:t>
            </a:r>
          </a:p>
          <a:p>
            <a:endParaRPr lang="en-US">
              <a:ea typeface="Aptos" panose="020B0004020202020204" pitchFamily="34" charset="0"/>
              <a:cs typeface="Aptos" panose="020B0004020202020204" pitchFamily="34" charset="0"/>
            </a:endParaRPr>
          </a:p>
          <a:p>
            <a:r>
              <a:rPr lang="en-US">
                <a:ea typeface="Aptos" panose="020B0004020202020204" pitchFamily="34" charset="0"/>
                <a:cs typeface="Aptos" panose="020B0004020202020204" pitchFamily="34" charset="0"/>
              </a:rPr>
              <a:t>The Kern County Subbasin spans approximately 1.78 million acres, making it the largest in California </a:t>
            </a:r>
            <a:r>
              <a:rPr lang="en-US"/>
              <a:t>(by far). </a:t>
            </a:r>
          </a:p>
          <a:p>
            <a:pPr defTabSz="891262"/>
            <a:endParaRPr lang="en-US"/>
          </a:p>
          <a:p>
            <a:pPr defTabSz="891262"/>
            <a:r>
              <a:rPr lang="en-US"/>
              <a:t>To put that in perspective – 40 of the 71 basins with approved GSPs (many with multiple GSAs) could fit within the Kern Subbasin. So by those standards realistically a minimum of 40+ GSAs and GSPs could be managing the basin as opposed to the Unified Final 2024 Plan that the GSAs coordinated to develop. </a:t>
            </a:r>
          </a:p>
          <a:p>
            <a:endParaRPr lang="en-US"/>
          </a:p>
          <a:p>
            <a:r>
              <a:rPr lang="en-US"/>
              <a:t>Also 6 of the 9 approved basins in the CV or 4 of the 6 inadequate basins could all fit within Kern – highlighting again just the significant volume of resources and beneficial uses and users that are actively being considered and managed within this 2024 Plan.</a:t>
            </a:r>
          </a:p>
          <a:p>
            <a:endParaRPr lang="en-US"/>
          </a:p>
          <a:p>
            <a:r>
              <a:rPr lang="en-US"/>
              <a:t>This plan also reflects the input and commitments of over 35 water agencies, with extensive coordination between drinking water and agricultural water suppliers and users.</a:t>
            </a:r>
          </a:p>
          <a:p>
            <a:endParaRPr lang="en-US"/>
          </a:p>
        </p:txBody>
      </p:sp>
      <p:sp>
        <p:nvSpPr>
          <p:cNvPr id="4" name="Slide Number Placeholder 3">
            <a:extLst>
              <a:ext uri="{FF2B5EF4-FFF2-40B4-BE49-F238E27FC236}">
                <a16:creationId xmlns:a16="http://schemas.microsoft.com/office/drawing/2014/main" id="{2B66B13E-3ECB-C8D9-EE61-86721112AD76}"/>
              </a:ext>
            </a:extLst>
          </p:cNvPr>
          <p:cNvSpPr>
            <a:spLocks noGrp="1"/>
          </p:cNvSpPr>
          <p:nvPr>
            <p:ph type="sldNum" sz="quarter" idx="5"/>
          </p:nvPr>
        </p:nvSpPr>
        <p:spPr/>
        <p:txBody>
          <a:bodyPr/>
          <a:lstStyle/>
          <a:p>
            <a:fld id="{E72C6B9E-4683-4094-9451-87A90BA56E45}" type="slidenum">
              <a:rPr lang="en-US" smtClean="0"/>
              <a:t>12</a:t>
            </a:fld>
            <a:endParaRPr lang="en-US"/>
          </a:p>
        </p:txBody>
      </p:sp>
    </p:spTree>
    <p:extLst>
      <p:ext uri="{BB962C8B-B14F-4D97-AF65-F5344CB8AC3E}">
        <p14:creationId xmlns:p14="http://schemas.microsoft.com/office/powerpoint/2010/main" val="2151128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kern="100">
                <a:ea typeface="Aptos" panose="020B0004020202020204" pitchFamily="34" charset="0"/>
                <a:cs typeface="Times New Roman" panose="02020603050405020304" pitchFamily="18" charset="0"/>
              </a:rPr>
              <a:t>SPEAKER: Anona</a:t>
            </a:r>
          </a:p>
          <a:p>
            <a:endParaRPr lang="en-US" sz="1400">
              <a:ea typeface="Aptos" panose="020B0004020202020204" pitchFamily="34" charset="0"/>
              <a:cs typeface="Aptos" panose="020B0004020202020204" pitchFamily="34" charset="0"/>
            </a:endParaRPr>
          </a:p>
          <a:p>
            <a:r>
              <a:rPr lang="en-US" sz="1400">
                <a:ea typeface="Aptos" panose="020B0004020202020204" pitchFamily="34" charset="0"/>
                <a:cs typeface="Aptos" panose="020B0004020202020204" pitchFamily="34" charset="0"/>
              </a:rPr>
              <a:t>As such, the goal of the 2024 plan is clear: to implement a plan that ensures the long-term groundwater sustainability in the Basin.</a:t>
            </a:r>
          </a:p>
          <a:p>
            <a:endParaRPr lang="en-US" sz="1400">
              <a:ea typeface="Aptos" panose="020B0004020202020204" pitchFamily="34" charset="0"/>
              <a:cs typeface="Aptos" panose="020B0004020202020204" pitchFamily="34" charset="0"/>
            </a:endParaRPr>
          </a:p>
          <a:p>
            <a:r>
              <a:rPr lang="en-US" sz="1400">
                <a:ea typeface="Aptos" panose="020B0004020202020204" pitchFamily="34" charset="0"/>
                <a:cs typeface="Aptos" panose="020B0004020202020204" pitchFamily="34" charset="0"/>
              </a:rPr>
              <a:t>We will achieve this by:</a:t>
            </a:r>
          </a:p>
          <a:p>
            <a:pPr marL="278549" indent="-278549">
              <a:buFont typeface="Arial" panose="020B0604020202020204" pitchFamily="34" charset="0"/>
              <a:buChar char="•"/>
            </a:pPr>
            <a:r>
              <a:rPr lang="en-US" sz="1400">
                <a:ea typeface="Aptos" panose="020B0004020202020204" pitchFamily="34" charset="0"/>
                <a:cs typeface="Aptos" panose="020B0004020202020204" pitchFamily="34" charset="0"/>
              </a:rPr>
              <a:t>eliminating chronic groundwater overdraft through increased demand management and conjunctive use programs, </a:t>
            </a:r>
          </a:p>
          <a:p>
            <a:pPr marL="278549" indent="-278549">
              <a:buFont typeface="Arial" panose="020B0604020202020204" pitchFamily="34" charset="0"/>
              <a:buChar char="•"/>
            </a:pPr>
            <a:r>
              <a:rPr lang="en-US" sz="1400">
                <a:ea typeface="Aptos" panose="020B0004020202020204" pitchFamily="34" charset="0"/>
                <a:cs typeface="Aptos" panose="020B0004020202020204" pitchFamily="34" charset="0"/>
              </a:rPr>
              <a:t>proactively avoiding undesirable results, and </a:t>
            </a:r>
          </a:p>
          <a:p>
            <a:pPr marL="278549" indent="-278549">
              <a:buFont typeface="Arial" panose="020B0604020202020204" pitchFamily="34" charset="0"/>
              <a:buChar char="•"/>
            </a:pPr>
            <a:r>
              <a:rPr lang="en-US" sz="1400">
                <a:ea typeface="Aptos" panose="020B0004020202020204" pitchFamily="34" charset="0"/>
                <a:cs typeface="Aptos" panose="020B0004020202020204" pitchFamily="34" charset="0"/>
              </a:rPr>
              <a:t>continuously monitoring and adaptively managing groundwater conditions.</a:t>
            </a:r>
          </a:p>
          <a:p>
            <a:endParaRPr lang="en-US" sz="1400">
              <a:ea typeface="Aptos" panose="020B0004020202020204" pitchFamily="34" charset="0"/>
              <a:cs typeface="Aptos" panose="020B0004020202020204" pitchFamily="34" charset="0"/>
            </a:endParaRPr>
          </a:p>
          <a:p>
            <a:r>
              <a:rPr lang="en-US" sz="1400" b="1">
                <a:ea typeface="Aptos" panose="020B0004020202020204" pitchFamily="34" charset="0"/>
                <a:cs typeface="Aptos" panose="020B0004020202020204" pitchFamily="34" charset="0"/>
              </a:rPr>
              <a:t>Sustainability</a:t>
            </a:r>
            <a:r>
              <a:rPr lang="en-US" sz="1400">
                <a:ea typeface="Aptos" panose="020B0004020202020204" pitchFamily="34" charset="0"/>
                <a:cs typeface="Aptos" panose="020B0004020202020204" pitchFamily="34" charset="0"/>
              </a:rPr>
              <a:t> as we have defined it also includes:</a:t>
            </a:r>
          </a:p>
          <a:p>
            <a:pPr marL="278549" indent="-278549">
              <a:buFont typeface="Arial" panose="020B0604020202020204" pitchFamily="34" charset="0"/>
              <a:buChar char="•"/>
            </a:pPr>
            <a:r>
              <a:rPr lang="en-US" sz="1400">
                <a:ea typeface="Aptos" panose="020B0004020202020204" pitchFamily="34" charset="0"/>
                <a:cs typeface="Aptos" panose="020B0004020202020204" pitchFamily="34" charset="0"/>
              </a:rPr>
              <a:t>implementing the stakeholder communication and engagement plan, and</a:t>
            </a:r>
          </a:p>
          <a:p>
            <a:pPr marL="278549" indent="-278549">
              <a:buFont typeface="Arial" panose="020B0604020202020204" pitchFamily="34" charset="0"/>
              <a:buChar char="•"/>
            </a:pPr>
            <a:r>
              <a:rPr lang="en-US" sz="1400">
                <a:ea typeface="Aptos" panose="020B0004020202020204" pitchFamily="34" charset="0"/>
                <a:cs typeface="Aptos" panose="020B0004020202020204" pitchFamily="34" charset="0"/>
              </a:rPr>
              <a:t>maintaining a comprehensive inventory and monitoring of beneficial uses and users to ensure that we understand the efficacy of the GW management policies and programs we are implementing.</a:t>
            </a:r>
          </a:p>
          <a:p>
            <a:endParaRPr lang="en-US" sz="1400">
              <a:ea typeface="Aptos" panose="020B0004020202020204" pitchFamily="34" charset="0"/>
              <a:cs typeface="Aptos" panose="020B0004020202020204" pitchFamily="34" charset="0"/>
            </a:endParaRPr>
          </a:p>
          <a:p>
            <a:endParaRPr lang="en-US" sz="1400">
              <a:ea typeface="Aptos" panose="020B0004020202020204" pitchFamily="34" charset="0"/>
              <a:cs typeface="Aptos" panose="020B0004020202020204" pitchFamily="34" charset="0"/>
            </a:endParaRPr>
          </a:p>
          <a:p>
            <a:endParaRPr lang="en-US" sz="1400"/>
          </a:p>
        </p:txBody>
      </p:sp>
      <p:sp>
        <p:nvSpPr>
          <p:cNvPr id="4" name="Slide Number Placeholder 3"/>
          <p:cNvSpPr>
            <a:spLocks noGrp="1"/>
          </p:cNvSpPr>
          <p:nvPr>
            <p:ph type="sldNum" sz="quarter" idx="5"/>
          </p:nvPr>
        </p:nvSpPr>
        <p:spPr/>
        <p:txBody>
          <a:bodyPr/>
          <a:lstStyle/>
          <a:p>
            <a:fld id="{E72C6B9E-4683-4094-9451-87A90BA56E45}" type="slidenum">
              <a:rPr lang="en-US" smtClean="0"/>
              <a:t>13</a:t>
            </a:fld>
            <a:endParaRPr lang="en-US"/>
          </a:p>
        </p:txBody>
      </p:sp>
    </p:spTree>
    <p:extLst>
      <p:ext uri="{BB962C8B-B14F-4D97-AF65-F5344CB8AC3E}">
        <p14:creationId xmlns:p14="http://schemas.microsoft.com/office/powerpoint/2010/main" val="1417888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3085766"/>
            <a:ext cx="12192000" cy="3772236"/>
          </a:xfrm>
          <a:prstGeom prst="rect">
            <a:avLst/>
          </a:prstGeom>
          <a:solidFill>
            <a:srgbClr val="007EAA"/>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1" y="1020431"/>
            <a:ext cx="10993549" cy="1475013"/>
          </a:xfrm>
          <a:prstGeom prst="rect">
            <a:avLst/>
          </a:prstGeom>
          <a:effectLst/>
        </p:spPr>
        <p:txBody>
          <a:bodyPr anchor="b">
            <a:normAutofit/>
          </a:bodyPr>
          <a:lstStyle>
            <a:lvl1pPr algn="ctr">
              <a:defRPr sz="4000" b="1">
                <a:solidFill>
                  <a:schemeClr val="accent1"/>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2800" cap="all">
                <a:solidFill>
                  <a:schemeClr val="accent2"/>
                </a:solidFill>
                <a:latin typeface="Century Gothic" panose="020B0502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a:prstGeom prst="rect">
            <a:avLst/>
          </a:prstGeom>
        </p:spPr>
        <p:txBody>
          <a:bodyPr/>
          <a:lstStyle>
            <a:lvl1pPr>
              <a:defRPr>
                <a:solidFill>
                  <a:schemeClr val="accent1">
                    <a:lumMod val="75000"/>
                    <a:lumOff val="25000"/>
                  </a:schemeClr>
                </a:solidFill>
              </a:defRPr>
            </a:lvl1pPr>
          </a:lstStyle>
          <a:p>
            <a:endParaRPr lang="en-US"/>
          </a:p>
        </p:txBody>
      </p:sp>
      <p:sp>
        <p:nvSpPr>
          <p:cNvPr id="5" name="Footer Placeholder 4"/>
          <p:cNvSpPr>
            <a:spLocks noGrp="1"/>
          </p:cNvSpPr>
          <p:nvPr>
            <p:ph type="ftr" sz="quarter" idx="11"/>
          </p:nvPr>
        </p:nvSpPr>
        <p:spPr>
          <a:xfrm>
            <a:off x="581192" y="5951811"/>
            <a:ext cx="6917210" cy="365125"/>
          </a:xfrm>
          <a:prstGeom prst="rect">
            <a:avLst/>
          </a:prstGeo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1175560" y="6492875"/>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1051908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605951" y="5956137"/>
            <a:ext cx="2844799" cy="365125"/>
          </a:xfrm>
          <a:prstGeom prst="rect">
            <a:avLst/>
          </a:prstGeom>
        </p:spPr>
        <p:txBody>
          <a:bodyPr/>
          <a:lstStyle/>
          <a:p>
            <a:endParaRPr lang="en-US"/>
          </a:p>
        </p:txBody>
      </p:sp>
      <p:sp>
        <p:nvSpPr>
          <p:cNvPr id="5" name="Footer Placeholder 4"/>
          <p:cNvSpPr>
            <a:spLocks noGrp="1"/>
          </p:cNvSpPr>
          <p:nvPr>
            <p:ph type="ftr" sz="quarter" idx="11"/>
          </p:nvPr>
        </p:nvSpPr>
        <p:spPr>
          <a:xfrm>
            <a:off x="2634885" y="5973911"/>
            <a:ext cx="691721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0" name="Title 1"/>
          <p:cNvSpPr>
            <a:spLocks noGrp="1"/>
          </p:cNvSpPr>
          <p:nvPr>
            <p:ph type="title"/>
          </p:nvPr>
        </p:nvSpPr>
        <p:spPr>
          <a:xfrm>
            <a:off x="462657" y="507076"/>
            <a:ext cx="11255209" cy="623455"/>
          </a:xfrm>
          <a:prstGeom prst="rect">
            <a:avLst/>
          </a:prstGeom>
        </p:spPr>
        <p:txBody>
          <a:bodyPr>
            <a:noAutofit/>
          </a:bodyPr>
          <a:lstStyle>
            <a:lvl1pPr>
              <a:defRPr sz="3600" b="1">
                <a:solidFill>
                  <a:srgbClr val="007EAA"/>
                </a:solidFill>
                <a:latin typeface="Century Gothic" panose="020B0502020202020204" pitchFamily="34" charset="0"/>
              </a:defRPr>
            </a:lvl1pPr>
          </a:lstStyle>
          <a:p>
            <a:r>
              <a:rPr lang="en-US"/>
              <a:t>Click to edit Master title style</a:t>
            </a:r>
          </a:p>
        </p:txBody>
      </p:sp>
    </p:spTree>
    <p:extLst>
      <p:ext uri="{BB962C8B-B14F-4D97-AF65-F5344CB8AC3E}">
        <p14:creationId xmlns:p14="http://schemas.microsoft.com/office/powerpoint/2010/main" val="3273793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rgbClr val="007EAA"/>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a:prstGeom prst="rect">
            <a:avLst/>
          </a:prstGeom>
        </p:spPr>
        <p:txBody>
          <a:bodyPr/>
          <a:lstStyle>
            <a:lvl1pPr>
              <a:defRPr>
                <a:solidFill>
                  <a:schemeClr val="accent1">
                    <a:lumMod val="75000"/>
                    <a:lumOff val="25000"/>
                  </a:schemeClr>
                </a:solidFill>
              </a:defRPr>
            </a:lvl1pPr>
          </a:lstStyle>
          <a:p>
            <a:endParaRPr lang="en-US"/>
          </a:p>
        </p:txBody>
      </p:sp>
      <p:sp>
        <p:nvSpPr>
          <p:cNvPr id="5" name="Footer Placeholder 4"/>
          <p:cNvSpPr>
            <a:spLocks noGrp="1"/>
          </p:cNvSpPr>
          <p:nvPr>
            <p:ph type="ftr" sz="quarter" idx="11"/>
          </p:nvPr>
        </p:nvSpPr>
        <p:spPr>
          <a:xfrm>
            <a:off x="774923" y="5951811"/>
            <a:ext cx="7896279"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834536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E1DBA3E-BC6B-428B-93F7-E99A4ECFE23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5FA91062-60C9-47E8-ACFF-72611CD35B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CB9090-06DF-4E08-B9AE-6C0458B82EC4}"/>
              </a:ext>
            </a:extLst>
          </p:cNvPr>
          <p:cNvSpPr>
            <a:spLocks noGrp="1"/>
          </p:cNvSpPr>
          <p:nvPr>
            <p:ph type="sldNum" sz="quarter" idx="12"/>
          </p:nvPr>
        </p:nvSpPr>
        <p:spPr/>
        <p:txBody>
          <a:bodyPr/>
          <a:lstStyle/>
          <a:p>
            <a:fld id="{E6B4FA98-5BAB-4ECB-AD1E-DD3CD403309C}" type="slidenum">
              <a:rPr lang="en-US" smtClean="0"/>
              <a:t>‹#›</a:t>
            </a:fld>
            <a:endParaRPr lang="en-US"/>
          </a:p>
        </p:txBody>
      </p:sp>
      <p:pic>
        <p:nvPicPr>
          <p:cNvPr id="6" name="Graphic 5">
            <a:extLst>
              <a:ext uri="{FF2B5EF4-FFF2-40B4-BE49-F238E27FC236}">
                <a16:creationId xmlns:a16="http://schemas.microsoft.com/office/drawing/2014/main" id="{4A4CD62C-7DBC-48E1-A80D-1BE9B7997C8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5659" y="-18679"/>
            <a:ext cx="11353800" cy="1613882"/>
          </a:xfrm>
          <a:prstGeom prst="rect">
            <a:avLst/>
          </a:prstGeom>
        </p:spPr>
      </p:pic>
      <p:sp>
        <p:nvSpPr>
          <p:cNvPr id="7" name="Title 1">
            <a:extLst>
              <a:ext uri="{FF2B5EF4-FFF2-40B4-BE49-F238E27FC236}">
                <a16:creationId xmlns:a16="http://schemas.microsoft.com/office/drawing/2014/main" id="{BC24BF90-44F2-42F0-BBAB-1E3614CD47E4}"/>
              </a:ext>
            </a:extLst>
          </p:cNvPr>
          <p:cNvSpPr>
            <a:spLocks noGrp="1"/>
          </p:cNvSpPr>
          <p:nvPr>
            <p:ph type="title"/>
          </p:nvPr>
        </p:nvSpPr>
        <p:spPr>
          <a:xfrm>
            <a:off x="838200" y="125481"/>
            <a:ext cx="10515600" cy="1325563"/>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51460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Image Caption Content_Blue">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462423"/>
          </a:xfrm>
          <a:prstGeom prst="rect">
            <a:avLst/>
          </a:prstGeom>
          <a:noFill/>
          <a:effectLst/>
        </p:spPr>
        <p:txBody>
          <a:bodyPr wrap="square" anchor="ctr">
            <a:noAutofit/>
          </a:bodyPr>
          <a:lstStyle>
            <a:lvl1pPr marL="0" indent="0" algn="ctr">
              <a:buNone/>
              <a:defRPr/>
            </a:lvl1pPr>
          </a:lstStyle>
          <a:p>
            <a:r>
              <a:rPr lang="en-US"/>
              <a:t>Insert Image</a:t>
            </a:r>
            <a:endParaRPr lang="en-GB"/>
          </a:p>
        </p:txBody>
      </p:sp>
      <p:sp>
        <p:nvSpPr>
          <p:cNvPr id="9" name="Rectangle 8">
            <a:extLst>
              <a:ext uri="{FF2B5EF4-FFF2-40B4-BE49-F238E27FC236}">
                <a16:creationId xmlns:a16="http://schemas.microsoft.com/office/drawing/2014/main" id="{F4C8B271-6A4A-DA48-5452-7A58EFAFBF99}"/>
              </a:ext>
            </a:extLst>
          </p:cNvPr>
          <p:cNvSpPr/>
          <p:nvPr userDrawn="1"/>
        </p:nvSpPr>
        <p:spPr>
          <a:xfrm>
            <a:off x="8329286" y="0"/>
            <a:ext cx="3862714" cy="6462423"/>
          </a:xfrm>
          <a:prstGeom prst="rect">
            <a:avLst/>
          </a:prstGeom>
          <a:solidFill>
            <a:srgbClr val="72B84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hasCustomPrompt="1"/>
          </p:nvPr>
        </p:nvSpPr>
        <p:spPr>
          <a:xfrm>
            <a:off x="8729764" y="514974"/>
            <a:ext cx="3061759" cy="5432474"/>
          </a:xfrm>
        </p:spPr>
        <p:txBody>
          <a:bodyPr lIns="91440" rIns="91440" anchor="ctr">
            <a:normAutofit/>
          </a:bodyPr>
          <a:lstStyle>
            <a:lvl1pPr marL="0" indent="0" algn="ctr">
              <a:lnSpc>
                <a:spcPct val="100000"/>
              </a:lnSpc>
              <a:spcBef>
                <a:spcPts val="0"/>
              </a:spcBef>
              <a:spcAft>
                <a:spcPts val="0"/>
              </a:spcAft>
              <a:buNone/>
              <a:defRPr sz="2400">
                <a:solidFill>
                  <a:schemeClr val="bg1"/>
                </a:solidFill>
                <a:latin typeface="Franklin Gothic Medium" panose="020B0603020102020204" pitchFamily="34" charset="0"/>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quote”</a:t>
            </a:r>
          </a:p>
        </p:txBody>
      </p:sp>
      <p:sp>
        <p:nvSpPr>
          <p:cNvPr id="4" name="Date Placeholder 3">
            <a:extLst>
              <a:ext uri="{FF2B5EF4-FFF2-40B4-BE49-F238E27FC236}">
                <a16:creationId xmlns:a16="http://schemas.microsoft.com/office/drawing/2014/main" id="{E7DD657D-954B-62DC-98C7-4A0097BDFAB7}"/>
              </a:ext>
            </a:extLst>
          </p:cNvPr>
          <p:cNvSpPr>
            <a:spLocks noGrp="1"/>
          </p:cNvSpPr>
          <p:nvPr>
            <p:ph type="dt" sz="half" idx="16"/>
          </p:nvPr>
        </p:nvSpPr>
        <p:spPr/>
        <p:txBody>
          <a:bodyPr/>
          <a:lstStyle/>
          <a:p>
            <a:fld id="{82C6F019-E530-47B1-A730-B382813C0268}" type="datetime1">
              <a:rPr lang="en-US" smtClean="0"/>
              <a:t>8/13/2026</a:t>
            </a:fld>
            <a:endParaRPr lang="en-US"/>
          </a:p>
        </p:txBody>
      </p:sp>
      <p:sp>
        <p:nvSpPr>
          <p:cNvPr id="5" name="Footer Placeholder 4">
            <a:extLst>
              <a:ext uri="{FF2B5EF4-FFF2-40B4-BE49-F238E27FC236}">
                <a16:creationId xmlns:a16="http://schemas.microsoft.com/office/drawing/2014/main" id="{FC9DE207-D32F-D557-AF32-899A25ED0555}"/>
              </a:ext>
            </a:extLst>
          </p:cNvPr>
          <p:cNvSpPr>
            <a:spLocks noGrp="1"/>
          </p:cNvSpPr>
          <p:nvPr>
            <p:ph type="ftr" sz="quarter" idx="17"/>
          </p:nvPr>
        </p:nvSpPr>
        <p:spPr/>
        <p:txBody>
          <a:bodyPr/>
          <a:lstStyle/>
          <a:p>
            <a:r>
              <a:rPr lang="en-US"/>
              <a:t>Rincon Consultants, Inc. • Celebrating 30 Years</a:t>
            </a:r>
          </a:p>
        </p:txBody>
      </p:sp>
      <p:sp>
        <p:nvSpPr>
          <p:cNvPr id="6" name="Slide Number Placeholder 5">
            <a:extLst>
              <a:ext uri="{FF2B5EF4-FFF2-40B4-BE49-F238E27FC236}">
                <a16:creationId xmlns:a16="http://schemas.microsoft.com/office/drawing/2014/main" id="{50282BD3-940F-43DC-2BFC-B6BCEDBB4157}"/>
              </a:ext>
            </a:extLst>
          </p:cNvPr>
          <p:cNvSpPr>
            <a:spLocks noGrp="1"/>
          </p:cNvSpPr>
          <p:nvPr>
            <p:ph type="sldNum" sz="quarter" idx="18"/>
          </p:nvPr>
        </p:nvSpPr>
        <p:spPr/>
        <p:txBody>
          <a:bodyPr/>
          <a:lstStyle/>
          <a:p>
            <a:fld id="{79D60C0C-5B80-4E31-A459-5CE54BAFE71D}" type="slidenum">
              <a:rPr lang="en-US" smtClean="0"/>
              <a:pPr/>
              <a:t>‹#›</a:t>
            </a:fld>
            <a:endParaRPr lang="en-US"/>
          </a:p>
        </p:txBody>
      </p:sp>
    </p:spTree>
    <p:extLst>
      <p:ext uri="{BB962C8B-B14F-4D97-AF65-F5344CB8AC3E}">
        <p14:creationId xmlns:p14="http://schemas.microsoft.com/office/powerpoint/2010/main" val="977328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2657" y="507076"/>
            <a:ext cx="11255209" cy="623455"/>
          </a:xfrm>
          <a:prstGeom prst="rect">
            <a:avLst/>
          </a:prstGeom>
        </p:spPr>
        <p:txBody>
          <a:bodyPr>
            <a:noAutofit/>
          </a:bodyPr>
          <a:lstStyle>
            <a:lvl1pPr>
              <a:defRPr sz="3600" b="1">
                <a:solidFill>
                  <a:srgbClr val="007EAA"/>
                </a:solidFill>
                <a:latin typeface="Century Gothic" panose="020B0502020202020204" pitchFamily="34" charset="0"/>
              </a:defRPr>
            </a:lvl1pPr>
          </a:lstStyle>
          <a:p>
            <a:r>
              <a:rPr lang="en-US"/>
              <a:t>Click to edit Master title style</a:t>
            </a:r>
          </a:p>
        </p:txBody>
      </p:sp>
      <p:sp>
        <p:nvSpPr>
          <p:cNvPr id="3" name="Content Placeholder 2"/>
          <p:cNvSpPr>
            <a:spLocks noGrp="1"/>
          </p:cNvSpPr>
          <p:nvPr>
            <p:ph idx="1"/>
          </p:nvPr>
        </p:nvSpPr>
        <p:spPr>
          <a:xfrm>
            <a:off x="581191" y="1246909"/>
            <a:ext cx="11029615" cy="4555373"/>
          </a:xfrm>
        </p:spPr>
        <p:txBody>
          <a:bodyPr anchor="t"/>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fld id="{55380A1A-C1DF-454E-B6A2-91246A644E46}" type="datetime1">
              <a:rPr lang="en-US" smtClean="0"/>
              <a:t>8/1/2017</a:t>
            </a:fld>
            <a:endParaRPr lang="en-US"/>
          </a:p>
        </p:txBody>
      </p:sp>
      <p:sp>
        <p:nvSpPr>
          <p:cNvPr id="6" name="Slide Number Placeholder 5"/>
          <p:cNvSpPr>
            <a:spLocks noGrp="1"/>
          </p:cNvSpPr>
          <p:nvPr>
            <p:ph type="sldNum" sz="quarter" idx="12"/>
          </p:nvPr>
        </p:nvSpPr>
        <p:spPr>
          <a:xfrm>
            <a:off x="11139492" y="6486430"/>
            <a:ext cx="1052508" cy="365125"/>
          </a:xfrm>
        </p:spPr>
        <p:txBody>
          <a:bodyPr/>
          <a:lstStyle>
            <a:lvl1pPr>
              <a:defRPr sz="1200"/>
            </a:lvl1pPr>
          </a:lstStyle>
          <a:p>
            <a:fld id="{811D91A2-7241-4556-9AA4-FFBE3FB4128E}" type="slidenum">
              <a:rPr lang="en-US" smtClean="0"/>
              <a:pPr/>
              <a:t>‹#›</a:t>
            </a:fld>
            <a:endParaRPr lang="en-US"/>
          </a:p>
        </p:txBody>
      </p:sp>
    </p:spTree>
    <p:extLst>
      <p:ext uri="{BB962C8B-B14F-4D97-AF65-F5344CB8AC3E}">
        <p14:creationId xmlns:p14="http://schemas.microsoft.com/office/powerpoint/2010/main" val="32459991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lue Pag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62657" y="507076"/>
            <a:ext cx="11255209" cy="623455"/>
          </a:xfrm>
          <a:prstGeom prst="rect">
            <a:avLst/>
          </a:prstGeom>
        </p:spPr>
        <p:txBody>
          <a:bodyPr>
            <a:noAutofit/>
          </a:bodyPr>
          <a:lstStyle>
            <a:lvl1pPr>
              <a:defRPr sz="3600" b="1">
                <a:solidFill>
                  <a:srgbClr val="007EAA"/>
                </a:solidFill>
                <a:latin typeface="Century Gothic" panose="020B0502020202020204" pitchFamily="34" charset="0"/>
              </a:defRPr>
            </a:lvl1pPr>
          </a:lstStyle>
          <a:p>
            <a:r>
              <a:rPr lang="en-US"/>
              <a:t>Click to edit Master title style</a:t>
            </a:r>
          </a:p>
        </p:txBody>
      </p:sp>
      <p:sp>
        <p:nvSpPr>
          <p:cNvPr id="3" name="Content Placeholder 2"/>
          <p:cNvSpPr>
            <a:spLocks noGrp="1"/>
          </p:cNvSpPr>
          <p:nvPr>
            <p:ph idx="1"/>
          </p:nvPr>
        </p:nvSpPr>
        <p:spPr>
          <a:xfrm>
            <a:off x="581191" y="1246909"/>
            <a:ext cx="11029615" cy="4555373"/>
          </a:xfrm>
        </p:spPr>
        <p:txBody>
          <a:bodyPr anchor="t"/>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fld id="{55380A1A-C1DF-454E-B6A2-91246A644E46}" type="datetime1">
              <a:rPr lang="en-US" smtClean="0"/>
              <a:t>8/1/2017</a:t>
            </a:fld>
            <a:endParaRPr lang="en-US"/>
          </a:p>
        </p:txBody>
      </p:sp>
      <p:sp>
        <p:nvSpPr>
          <p:cNvPr id="6" name="Slide Number Placeholder 5"/>
          <p:cNvSpPr>
            <a:spLocks noGrp="1"/>
          </p:cNvSpPr>
          <p:nvPr>
            <p:ph type="sldNum" sz="quarter" idx="12"/>
          </p:nvPr>
        </p:nvSpPr>
        <p:spPr>
          <a:xfrm>
            <a:off x="11139492" y="6486430"/>
            <a:ext cx="1052508" cy="365125"/>
          </a:xfrm>
        </p:spPr>
        <p:txBody>
          <a:bodyPr/>
          <a:lstStyle>
            <a:lvl1pPr>
              <a:defRPr sz="1200"/>
            </a:lvl1pPr>
          </a:lstStyle>
          <a:p>
            <a:fld id="{811D91A2-7241-4556-9AA4-FFBE3FB4128E}" type="slidenum">
              <a:rPr lang="en-US" smtClean="0"/>
              <a:pPr/>
              <a:t>‹#›</a:t>
            </a:fld>
            <a:endParaRPr lang="en-US"/>
          </a:p>
        </p:txBody>
      </p:sp>
    </p:spTree>
    <p:extLst>
      <p:ext uri="{BB962C8B-B14F-4D97-AF65-F5344CB8AC3E}">
        <p14:creationId xmlns:p14="http://schemas.microsoft.com/office/powerpoint/2010/main" val="12552049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1243393"/>
            <a:ext cx="5422390" cy="461765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1243391"/>
            <a:ext cx="5422392" cy="461765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7605951" y="5956137"/>
            <a:ext cx="2844799" cy="365125"/>
          </a:xfrm>
          <a:prstGeom prst="rect">
            <a:avLst/>
          </a:prstGeom>
        </p:spPr>
        <p:txBody>
          <a:bodyPr/>
          <a:lstStyle/>
          <a:p>
            <a:endParaRPr lang="en-US"/>
          </a:p>
        </p:txBody>
      </p:sp>
      <p:sp>
        <p:nvSpPr>
          <p:cNvPr id="6" name="Footer Placeholder 5"/>
          <p:cNvSpPr>
            <a:spLocks noGrp="1"/>
          </p:cNvSpPr>
          <p:nvPr>
            <p:ph type="ftr" sz="quarter" idx="11"/>
          </p:nvPr>
        </p:nvSpPr>
        <p:spPr>
          <a:xfrm>
            <a:off x="2634885" y="5973911"/>
            <a:ext cx="691721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
        <p:nvSpPr>
          <p:cNvPr id="9" name="Title 1"/>
          <p:cNvSpPr>
            <a:spLocks noGrp="1"/>
          </p:cNvSpPr>
          <p:nvPr>
            <p:ph type="title"/>
          </p:nvPr>
        </p:nvSpPr>
        <p:spPr>
          <a:xfrm>
            <a:off x="462657" y="507076"/>
            <a:ext cx="11255209" cy="623455"/>
          </a:xfrm>
          <a:prstGeom prst="rect">
            <a:avLst/>
          </a:prstGeom>
        </p:spPr>
        <p:txBody>
          <a:bodyPr>
            <a:noAutofit/>
          </a:bodyPr>
          <a:lstStyle>
            <a:lvl1pPr>
              <a:defRPr sz="3600" b="1">
                <a:solidFill>
                  <a:srgbClr val="007EAA"/>
                </a:solidFill>
                <a:latin typeface="Century Gothic" panose="020B0502020202020204" pitchFamily="34" charset="0"/>
              </a:defRPr>
            </a:lvl1pPr>
          </a:lstStyle>
          <a:p>
            <a:r>
              <a:rPr lang="en-US"/>
              <a:t>Click to edit Master title style</a:t>
            </a:r>
          </a:p>
        </p:txBody>
      </p:sp>
    </p:spTree>
    <p:extLst>
      <p:ext uri="{BB962C8B-B14F-4D97-AF65-F5344CB8AC3E}">
        <p14:creationId xmlns:p14="http://schemas.microsoft.com/office/powerpoint/2010/main" val="2079245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87219" y="1261677"/>
            <a:ext cx="5087075" cy="536005"/>
          </a:xfrm>
        </p:spPr>
        <p:txBody>
          <a:bodyPr anchor="b">
            <a:no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1928828"/>
            <a:ext cx="5393100" cy="393222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1261677"/>
            <a:ext cx="5087073" cy="553373"/>
          </a:xfrm>
        </p:spPr>
        <p:txBody>
          <a:bodyPr anchor="b">
            <a:no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1946196"/>
            <a:ext cx="5393100" cy="391485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7605951" y="5956137"/>
            <a:ext cx="2844799" cy="365125"/>
          </a:xfrm>
          <a:prstGeom prst="rect">
            <a:avLst/>
          </a:prstGeom>
        </p:spPr>
        <p:txBody>
          <a:bodyPr/>
          <a:lstStyle/>
          <a:p>
            <a:endParaRPr lang="en-US"/>
          </a:p>
        </p:txBody>
      </p:sp>
      <p:sp>
        <p:nvSpPr>
          <p:cNvPr id="8" name="Footer Placeholder 7"/>
          <p:cNvSpPr>
            <a:spLocks noGrp="1"/>
          </p:cNvSpPr>
          <p:nvPr>
            <p:ph type="ftr" sz="quarter" idx="11"/>
          </p:nvPr>
        </p:nvSpPr>
        <p:spPr>
          <a:xfrm>
            <a:off x="2634885" y="5973911"/>
            <a:ext cx="691721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
        <p:nvSpPr>
          <p:cNvPr id="13" name="Title 1"/>
          <p:cNvSpPr>
            <a:spLocks noGrp="1"/>
          </p:cNvSpPr>
          <p:nvPr>
            <p:ph type="title"/>
          </p:nvPr>
        </p:nvSpPr>
        <p:spPr>
          <a:xfrm>
            <a:off x="462657" y="507076"/>
            <a:ext cx="11255209" cy="623455"/>
          </a:xfrm>
          <a:prstGeom prst="rect">
            <a:avLst/>
          </a:prstGeom>
        </p:spPr>
        <p:txBody>
          <a:bodyPr>
            <a:noAutofit/>
          </a:bodyPr>
          <a:lstStyle>
            <a:lvl1pPr>
              <a:defRPr sz="3600" b="1">
                <a:solidFill>
                  <a:srgbClr val="007EAA"/>
                </a:solidFill>
                <a:latin typeface="Century Gothic" panose="020B0502020202020204" pitchFamily="34" charset="0"/>
              </a:defRPr>
            </a:lvl1pPr>
          </a:lstStyle>
          <a:p>
            <a:r>
              <a:rPr lang="en-US"/>
              <a:t>Click to edit Master title style</a:t>
            </a:r>
          </a:p>
        </p:txBody>
      </p:sp>
    </p:spTree>
    <p:extLst>
      <p:ext uri="{BB962C8B-B14F-4D97-AF65-F5344CB8AC3E}">
        <p14:creationId xmlns:p14="http://schemas.microsoft.com/office/powerpoint/2010/main" val="973615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p:cNvSpPr>
            <a:spLocks noChangeAspect="1"/>
          </p:cNvSpPr>
          <p:nvPr userDrawn="1"/>
        </p:nvSpPr>
        <p:spPr>
          <a:xfrm>
            <a:off x="440683" y="473550"/>
            <a:ext cx="11300036" cy="1258827"/>
          </a:xfrm>
          <a:prstGeom prst="rect">
            <a:avLst/>
          </a:prstGeom>
          <a:solidFill>
            <a:srgbClr val="007EAA"/>
          </a:solidFill>
          <a:ln>
            <a:noFill/>
          </a:ln>
          <a:effectLst/>
        </p:spPr>
        <p:style>
          <a:lnRef idx="1">
            <a:schemeClr val="accent1"/>
          </a:lnRef>
          <a:fillRef idx="3">
            <a:schemeClr val="accent1"/>
          </a:fillRef>
          <a:effectRef idx="2">
            <a:schemeClr val="accent1"/>
          </a:effectRef>
          <a:fontRef idx="minor">
            <a:schemeClr val="lt1"/>
          </a:fontRef>
        </p:style>
      </p:sp>
      <p:sp>
        <p:nvSpPr>
          <p:cNvPr id="3" name="Date Placeholder 2"/>
          <p:cNvSpPr>
            <a:spLocks noGrp="1"/>
          </p:cNvSpPr>
          <p:nvPr>
            <p:ph type="dt" sz="half" idx="10"/>
          </p:nvPr>
        </p:nvSpPr>
        <p:spPr>
          <a:xfrm>
            <a:off x="7605951" y="5956137"/>
            <a:ext cx="2844799" cy="365125"/>
          </a:xfrm>
          <a:prstGeom prst="rect">
            <a:avLst/>
          </a:prstGeom>
        </p:spPr>
        <p:txBody>
          <a:bodyPr/>
          <a:lstStyle/>
          <a:p>
            <a:endParaRPr lang="en-US"/>
          </a:p>
        </p:txBody>
      </p:sp>
      <p:sp>
        <p:nvSpPr>
          <p:cNvPr id="4" name="Footer Placeholder 3"/>
          <p:cNvSpPr>
            <a:spLocks noGrp="1"/>
          </p:cNvSpPr>
          <p:nvPr>
            <p:ph type="ftr" sz="quarter" idx="11"/>
          </p:nvPr>
        </p:nvSpPr>
        <p:spPr>
          <a:xfrm>
            <a:off x="2634885" y="5973911"/>
            <a:ext cx="691721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
        <p:nvSpPr>
          <p:cNvPr id="9" name="Title 1"/>
          <p:cNvSpPr>
            <a:spLocks noGrp="1"/>
          </p:cNvSpPr>
          <p:nvPr>
            <p:ph type="title"/>
          </p:nvPr>
        </p:nvSpPr>
        <p:spPr>
          <a:xfrm>
            <a:off x="462657" y="507076"/>
            <a:ext cx="11255209" cy="623455"/>
          </a:xfrm>
          <a:prstGeom prst="rect">
            <a:avLst/>
          </a:prstGeom>
        </p:spPr>
        <p:txBody>
          <a:bodyPr>
            <a:noAutofit/>
          </a:bodyPr>
          <a:lstStyle>
            <a:lvl1pPr>
              <a:defRPr sz="3600" b="1">
                <a:solidFill>
                  <a:schemeClr val="bg1"/>
                </a:solidFill>
                <a:latin typeface="Century Gothic" panose="020B0502020202020204" pitchFamily="34" charset="0"/>
              </a:defRPr>
            </a:lvl1pPr>
          </a:lstStyle>
          <a:p>
            <a:r>
              <a:rPr lang="en-US"/>
              <a:t>Click to edit Master title style</a:t>
            </a:r>
          </a:p>
        </p:txBody>
      </p:sp>
      <p:sp>
        <p:nvSpPr>
          <p:cNvPr id="8" name="Content Placeholder 2"/>
          <p:cNvSpPr>
            <a:spLocks noGrp="1"/>
          </p:cNvSpPr>
          <p:nvPr>
            <p:ph idx="1"/>
          </p:nvPr>
        </p:nvSpPr>
        <p:spPr>
          <a:xfrm>
            <a:off x="581191" y="1765903"/>
            <a:ext cx="11029615" cy="4036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4781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605951" y="5956137"/>
            <a:ext cx="2844799" cy="365125"/>
          </a:xfrm>
          <a:prstGeom prst="rect">
            <a:avLst/>
          </a:prstGeom>
        </p:spPr>
        <p:txBody>
          <a:bodyPr/>
          <a:lstStyle/>
          <a:p>
            <a:endParaRPr lang="en-US"/>
          </a:p>
        </p:txBody>
      </p:sp>
      <p:sp>
        <p:nvSpPr>
          <p:cNvPr id="3" name="Footer Placeholder 2"/>
          <p:cNvSpPr>
            <a:spLocks noGrp="1"/>
          </p:cNvSpPr>
          <p:nvPr>
            <p:ph type="ftr" sz="quarter" idx="11"/>
          </p:nvPr>
        </p:nvSpPr>
        <p:spPr>
          <a:xfrm>
            <a:off x="2634885" y="5973911"/>
            <a:ext cx="691721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
        <p:nvSpPr>
          <p:cNvPr id="5" name="Title 1"/>
          <p:cNvSpPr>
            <a:spLocks noGrp="1"/>
          </p:cNvSpPr>
          <p:nvPr>
            <p:ph type="title"/>
          </p:nvPr>
        </p:nvSpPr>
        <p:spPr>
          <a:xfrm>
            <a:off x="462657" y="507076"/>
            <a:ext cx="11255209" cy="623455"/>
          </a:xfrm>
          <a:prstGeom prst="rect">
            <a:avLst/>
          </a:prstGeom>
        </p:spPr>
        <p:txBody>
          <a:bodyPr>
            <a:noAutofit/>
          </a:bodyPr>
          <a:lstStyle>
            <a:lvl1pPr>
              <a:defRPr sz="3600" b="1">
                <a:solidFill>
                  <a:srgbClr val="007EAA"/>
                </a:solidFill>
                <a:latin typeface="Century Gothic" panose="020B0502020202020204" pitchFamily="34" charset="0"/>
              </a:defRPr>
            </a:lvl1pPr>
          </a:lstStyle>
          <a:p>
            <a:r>
              <a:rPr lang="en-US"/>
              <a:t>Click to edit Master title style</a:t>
            </a:r>
          </a:p>
        </p:txBody>
      </p:sp>
    </p:spTree>
    <p:extLst>
      <p:ext uri="{BB962C8B-B14F-4D97-AF65-F5344CB8AC3E}">
        <p14:creationId xmlns:p14="http://schemas.microsoft.com/office/powerpoint/2010/main" val="1483909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5262296"/>
            <a:ext cx="4909445" cy="689514"/>
          </a:xfrm>
          <a:prstGeom prst="rect">
            <a:avLst/>
          </a:prstGeo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7605951" y="5956137"/>
            <a:ext cx="2844799" cy="365125"/>
          </a:xfrm>
          <a:prstGeom prst="rect">
            <a:avLst/>
          </a:prstGeom>
        </p:spPr>
        <p:txBody>
          <a:bodyPr/>
          <a:lstStyle>
            <a:lvl1pPr>
              <a:defRPr>
                <a:solidFill>
                  <a:schemeClr val="accent1">
                    <a:lumMod val="75000"/>
                    <a:lumOff val="25000"/>
                  </a:schemeClr>
                </a:solidFill>
              </a:defRPr>
            </a:lvl1pPr>
          </a:lstStyle>
          <a:p>
            <a:endParaRPr lang="en-US"/>
          </a:p>
        </p:txBody>
      </p:sp>
      <p:sp>
        <p:nvSpPr>
          <p:cNvPr id="6" name="Footer Placeholder 5"/>
          <p:cNvSpPr>
            <a:spLocks noGrp="1"/>
          </p:cNvSpPr>
          <p:nvPr>
            <p:ph type="ftr" sz="quarter" idx="11"/>
          </p:nvPr>
        </p:nvSpPr>
        <p:spPr>
          <a:xfrm>
            <a:off x="2634885" y="5973911"/>
            <a:ext cx="6917210" cy="365125"/>
          </a:xfrm>
          <a:prstGeom prst="rect">
            <a:avLst/>
          </a:prstGeom>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729434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447817" y="599724"/>
            <a:ext cx="11290859" cy="3985003"/>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5" name="Date Placeholder 4"/>
          <p:cNvSpPr>
            <a:spLocks noGrp="1"/>
          </p:cNvSpPr>
          <p:nvPr>
            <p:ph type="dt" sz="half" idx="10"/>
          </p:nvPr>
        </p:nvSpPr>
        <p:spPr>
          <a:xfrm>
            <a:off x="7605951" y="5956137"/>
            <a:ext cx="2844799" cy="365125"/>
          </a:xfrm>
          <a:prstGeom prst="rect">
            <a:avLst/>
          </a:prstGeom>
        </p:spPr>
        <p:txBody>
          <a:bodyPr/>
          <a:lstStyle/>
          <a:p>
            <a:endParaRPr lang="en-US"/>
          </a:p>
        </p:txBody>
      </p:sp>
      <p:sp>
        <p:nvSpPr>
          <p:cNvPr id="6" name="Footer Placeholder 5"/>
          <p:cNvSpPr>
            <a:spLocks noGrp="1"/>
          </p:cNvSpPr>
          <p:nvPr>
            <p:ph type="ftr" sz="quarter" idx="11"/>
          </p:nvPr>
        </p:nvSpPr>
        <p:spPr>
          <a:xfrm>
            <a:off x="2634885" y="5973911"/>
            <a:ext cx="691721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
        <p:nvSpPr>
          <p:cNvPr id="8" name="Rectangle 7"/>
          <p:cNvSpPr>
            <a:spLocks noChangeAspect="1"/>
          </p:cNvSpPr>
          <p:nvPr userDrawn="1"/>
        </p:nvSpPr>
        <p:spPr>
          <a:xfrm>
            <a:off x="0" y="4682067"/>
            <a:ext cx="12208099" cy="2175933"/>
          </a:xfrm>
          <a:prstGeom prst="rect">
            <a:avLst/>
          </a:prstGeom>
          <a:solidFill>
            <a:srgbClr val="007EAA"/>
          </a:solidFill>
          <a:ln>
            <a:noFill/>
          </a:ln>
          <a:effectLst/>
        </p:spPr>
        <p:style>
          <a:lnRef idx="1">
            <a:schemeClr val="accent1"/>
          </a:lnRef>
          <a:fillRef idx="3">
            <a:schemeClr val="accent1"/>
          </a:fillRef>
          <a:effectRef idx="2">
            <a:schemeClr val="accent1"/>
          </a:effectRef>
          <a:fontRef idx="minor">
            <a:schemeClr val="lt1"/>
          </a:fontRef>
        </p:style>
      </p:sp>
      <p:sp>
        <p:nvSpPr>
          <p:cNvPr id="4" name="Text Placeholder 3"/>
          <p:cNvSpPr>
            <a:spLocks noGrp="1"/>
          </p:cNvSpPr>
          <p:nvPr>
            <p:ph type="body" sz="half" idx="2" hasCustomPrompt="1"/>
          </p:nvPr>
        </p:nvSpPr>
        <p:spPr>
          <a:xfrm>
            <a:off x="746824" y="5003587"/>
            <a:ext cx="11029617" cy="598671"/>
          </a:xfrm>
        </p:spPr>
        <p:txBody>
          <a:bodyPr>
            <a:normAutofit/>
          </a:bodyPr>
          <a:lstStyle>
            <a:lvl1pPr marL="0" indent="0">
              <a:buNone/>
              <a:defRPr sz="2400" b="1">
                <a:solidFill>
                  <a:schemeClr val="bg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Add Text</a:t>
            </a:r>
          </a:p>
        </p:txBody>
      </p:sp>
    </p:spTree>
    <p:extLst>
      <p:ext uri="{BB962C8B-B14F-4D97-AF65-F5344CB8AC3E}">
        <p14:creationId xmlns:p14="http://schemas.microsoft.com/office/powerpoint/2010/main" val="4044375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1192" y="1271290"/>
            <a:ext cx="11029616" cy="458750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39490" y="6492875"/>
            <a:ext cx="1052510" cy="365125"/>
          </a:xfrm>
          <a:prstGeom prst="rect">
            <a:avLst/>
          </a:prstGeom>
        </p:spPr>
        <p:txBody>
          <a:bodyPr vert="horz" lIns="91440" tIns="45720" rIns="91440" bIns="45720" rtlCol="0" anchor="ctr"/>
          <a:lstStyle>
            <a:lvl1pPr algn="r">
              <a:defRPr sz="1200">
                <a:solidFill>
                  <a:schemeClr val="accent2"/>
                </a:solidFill>
              </a:defRPr>
            </a:lvl1pPr>
          </a:lstStyle>
          <a:p>
            <a:fld id="{D57F1E4F-1CFF-5643-939E-217C01CDF565}" type="slidenum">
              <a:rPr lang="en-US" smtClean="0"/>
              <a:pPr/>
              <a:t>‹#›</a:t>
            </a:fld>
            <a:endParaRPr lang="en-US"/>
          </a:p>
        </p:txBody>
      </p:sp>
      <p:sp>
        <p:nvSpPr>
          <p:cNvPr id="9" name="Rectangle 8"/>
          <p:cNvSpPr/>
          <p:nvPr/>
        </p:nvSpPr>
        <p:spPr>
          <a:xfrm>
            <a:off x="446534" y="271320"/>
            <a:ext cx="3703320" cy="94997"/>
          </a:xfrm>
          <a:prstGeom prst="rect">
            <a:avLst/>
          </a:prstGeom>
          <a:solidFill>
            <a:srgbClr val="007EAA"/>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267763"/>
            <a:ext cx="3703320" cy="9855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271320"/>
            <a:ext cx="3703320" cy="91440"/>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337446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2" r:id="rId12"/>
    <p:sldLayoutId id="2147483675" r:id="rId13"/>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enny@kndla.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jenny@kndla.org"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9F8D1-270D-AA21-B026-FB3074D62AEB}"/>
              </a:ext>
            </a:extLst>
          </p:cNvPr>
          <p:cNvSpPr>
            <a:spLocks noGrp="1"/>
          </p:cNvSpPr>
          <p:nvPr>
            <p:ph type="ctrTitle"/>
          </p:nvPr>
        </p:nvSpPr>
        <p:spPr/>
        <p:txBody>
          <a:bodyPr lIns="91440" tIns="45720" rIns="91440" bIns="45720" anchor="b">
            <a:normAutofit/>
          </a:bodyPr>
          <a:lstStyle/>
          <a:p>
            <a:r>
              <a:rPr lang="en-US" dirty="0">
                <a:latin typeface="Century Gothic"/>
              </a:rPr>
              <a:t>Kern NON-DISTRICTED LANDS AUTHORITY</a:t>
            </a:r>
            <a:br>
              <a:rPr lang="en-US" dirty="0">
                <a:latin typeface="Century Gothic"/>
              </a:rPr>
            </a:br>
            <a:endParaRPr lang="en-US" dirty="0"/>
          </a:p>
        </p:txBody>
      </p:sp>
      <p:sp>
        <p:nvSpPr>
          <p:cNvPr id="4" name="Slide Number Placeholder 3">
            <a:extLst>
              <a:ext uri="{FF2B5EF4-FFF2-40B4-BE49-F238E27FC236}">
                <a16:creationId xmlns:a16="http://schemas.microsoft.com/office/drawing/2014/main" id="{394F620E-5D75-12FE-C0B9-D1ED4DCA68B4}"/>
              </a:ext>
            </a:extLst>
          </p:cNvPr>
          <p:cNvSpPr>
            <a:spLocks noGrp="1"/>
          </p:cNvSpPr>
          <p:nvPr>
            <p:ph type="sldNum" sz="quarter" idx="12"/>
          </p:nvPr>
        </p:nvSpPr>
        <p:spPr/>
        <p:txBody>
          <a:bodyPr/>
          <a:lstStyle/>
          <a:p>
            <a:fld id="{D57F1E4F-1CFF-5643-939E-217C01CDF565}" type="slidenum">
              <a:rPr lang="en-US" dirty="0"/>
              <a:pPr/>
              <a:t>1</a:t>
            </a:fld>
            <a:endParaRPr lang="en-US"/>
          </a:p>
        </p:txBody>
      </p:sp>
      <p:sp>
        <p:nvSpPr>
          <p:cNvPr id="3" name="Content Placeholder 4">
            <a:extLst>
              <a:ext uri="{FF2B5EF4-FFF2-40B4-BE49-F238E27FC236}">
                <a16:creationId xmlns:a16="http://schemas.microsoft.com/office/drawing/2014/main" id="{D4D3F721-1B26-E976-135F-19D0AD3E8DA6}"/>
              </a:ext>
            </a:extLst>
          </p:cNvPr>
          <p:cNvSpPr txBox="1">
            <a:spLocks/>
          </p:cNvSpPr>
          <p:nvPr/>
        </p:nvSpPr>
        <p:spPr>
          <a:xfrm>
            <a:off x="581191" y="3238500"/>
            <a:ext cx="8367018" cy="2829032"/>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800" kern="1200" cap="all">
                <a:solidFill>
                  <a:schemeClr val="accent2"/>
                </a:solidFill>
                <a:latin typeface="Century Gothic" panose="020B0502020202020204" pitchFamily="34" charset="0"/>
                <a:ea typeface="+mn-ea"/>
                <a:cs typeface="+mn-cs"/>
              </a:defRPr>
            </a:lvl1pPr>
            <a:lvl2pPr marL="457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24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20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8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pPr marL="324485"/>
            <a:r>
              <a:rPr lang="en-US" b="1" dirty="0">
                <a:solidFill>
                  <a:schemeClr val="bg1"/>
                </a:solidFill>
                <a:latin typeface="Century Gothic"/>
              </a:rPr>
              <a:t>SGMA Overview</a:t>
            </a:r>
            <a:endParaRPr lang="en-US" sz="2400" dirty="0">
              <a:solidFill>
                <a:schemeClr val="bg1"/>
              </a:solidFill>
              <a:latin typeface="Century Gothic"/>
            </a:endParaRPr>
          </a:p>
          <a:p>
            <a:pPr marL="324485"/>
            <a:r>
              <a:rPr lang="en-US" sz="2400" b="1" dirty="0">
                <a:solidFill>
                  <a:schemeClr val="bg1"/>
                </a:solidFill>
                <a:latin typeface="Century Gothic"/>
              </a:rPr>
              <a:t>Jenny Holtermann</a:t>
            </a:r>
          </a:p>
          <a:p>
            <a:pPr marL="324485"/>
            <a:r>
              <a:rPr lang="en-US" sz="2400" b="1" dirty="0">
                <a:solidFill>
                  <a:schemeClr val="bg1"/>
                </a:solidFill>
                <a:latin typeface="Century Gothic"/>
              </a:rPr>
              <a:t>Executive director</a:t>
            </a:r>
          </a:p>
          <a:p>
            <a:pPr marL="324485"/>
            <a:r>
              <a:rPr lang="en-US" sz="2400" b="1" dirty="0">
                <a:solidFill>
                  <a:schemeClr val="bg1"/>
                </a:solidFill>
                <a:latin typeface="Century Gothic"/>
                <a:hlinkClick r:id="rId3">
                  <a:extLst>
                    <a:ext uri="{A12FA001-AC4F-418D-AE19-62706E023703}">
                      <ahyp:hlinkClr xmlns:ahyp="http://schemas.microsoft.com/office/drawing/2018/hyperlinkcolor" val="tx"/>
                    </a:ext>
                  </a:extLst>
                </a:hlinkClick>
              </a:rPr>
              <a:t>jenny@kndla.org</a:t>
            </a:r>
            <a:r>
              <a:rPr lang="en-US" sz="2400" b="1" dirty="0">
                <a:solidFill>
                  <a:schemeClr val="bg1"/>
                </a:solidFill>
                <a:latin typeface="Century Gothic"/>
              </a:rPr>
              <a:t>	</a:t>
            </a:r>
            <a:endParaRPr lang="en-US" sz="2800" b="1" dirty="0">
              <a:solidFill>
                <a:schemeClr val="bg1"/>
              </a:solidFill>
            </a:endParaRPr>
          </a:p>
          <a:p>
            <a:pPr marL="781050" lvl="1" indent="-457200">
              <a:spcAft>
                <a:spcPts val="0"/>
              </a:spcAft>
            </a:pPr>
            <a:endParaRPr lang="en-US" sz="2800" dirty="0"/>
          </a:p>
        </p:txBody>
      </p:sp>
    </p:spTree>
    <p:extLst>
      <p:ext uri="{BB962C8B-B14F-4D97-AF65-F5344CB8AC3E}">
        <p14:creationId xmlns:p14="http://schemas.microsoft.com/office/powerpoint/2010/main" val="4111054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57C27-33DC-1102-86BE-39FDBAB45CAE}"/>
              </a:ext>
            </a:extLst>
          </p:cNvPr>
          <p:cNvSpPr>
            <a:spLocks noGrp="1"/>
          </p:cNvSpPr>
          <p:nvPr>
            <p:ph type="title"/>
          </p:nvPr>
        </p:nvSpPr>
        <p:spPr/>
        <p:txBody>
          <a:bodyPr/>
          <a:lstStyle/>
          <a:p>
            <a:r>
              <a:rPr lang="en-US" dirty="0"/>
              <a:t>DIFFERENT WATER SOURCES = DIFFERENT IMPACT</a:t>
            </a:r>
          </a:p>
        </p:txBody>
      </p:sp>
      <p:sp>
        <p:nvSpPr>
          <p:cNvPr id="4" name="Slide Number Placeholder 3">
            <a:extLst>
              <a:ext uri="{FF2B5EF4-FFF2-40B4-BE49-F238E27FC236}">
                <a16:creationId xmlns:a16="http://schemas.microsoft.com/office/drawing/2014/main" id="{007B5751-A825-A2B7-A1FB-9DE880619B90}"/>
              </a:ext>
            </a:extLst>
          </p:cNvPr>
          <p:cNvSpPr>
            <a:spLocks noGrp="1"/>
          </p:cNvSpPr>
          <p:nvPr>
            <p:ph type="sldNum" sz="quarter" idx="12"/>
          </p:nvPr>
        </p:nvSpPr>
        <p:spPr/>
        <p:txBody>
          <a:bodyPr/>
          <a:lstStyle/>
          <a:p>
            <a:fld id="{811D91A2-7241-4556-9AA4-FFBE3FB4128E}" type="slidenum">
              <a:rPr lang="en-US" smtClean="0"/>
              <a:pPr/>
              <a:t>10</a:t>
            </a:fld>
            <a:endParaRPr lang="en-US"/>
          </a:p>
        </p:txBody>
      </p:sp>
      <p:sp>
        <p:nvSpPr>
          <p:cNvPr id="10" name="Freeform 2">
            <a:extLst>
              <a:ext uri="{FF2B5EF4-FFF2-40B4-BE49-F238E27FC236}">
                <a16:creationId xmlns:a16="http://schemas.microsoft.com/office/drawing/2014/main" id="{909D72B0-187A-626D-FEF4-5FDFC24719A1}"/>
              </a:ext>
            </a:extLst>
          </p:cNvPr>
          <p:cNvSpPr/>
          <p:nvPr/>
        </p:nvSpPr>
        <p:spPr>
          <a:xfrm>
            <a:off x="2344635" y="1266037"/>
            <a:ext cx="7689485" cy="5220393"/>
          </a:xfrm>
          <a:custGeom>
            <a:avLst/>
            <a:gdLst/>
            <a:ahLst/>
            <a:cxnLst/>
            <a:rect l="l" t="t" r="r" b="b"/>
            <a:pathLst>
              <a:path w="12004307" h="8872749">
                <a:moveTo>
                  <a:pt x="0" y="0"/>
                </a:moveTo>
                <a:lnTo>
                  <a:pt x="12004307" y="0"/>
                </a:lnTo>
                <a:lnTo>
                  <a:pt x="12004307" y="8872748"/>
                </a:lnTo>
                <a:lnTo>
                  <a:pt x="0" y="8872748"/>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2871289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73E492-88B1-D699-F25A-2ADE9C3EB3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88A914-D8D3-A15F-35D0-B423562A05AA}"/>
              </a:ext>
            </a:extLst>
          </p:cNvPr>
          <p:cNvSpPr>
            <a:spLocks noGrp="1"/>
          </p:cNvSpPr>
          <p:nvPr>
            <p:ph type="title"/>
          </p:nvPr>
        </p:nvSpPr>
        <p:spPr>
          <a:xfrm>
            <a:off x="449813" y="439397"/>
            <a:ext cx="11029616" cy="1013800"/>
          </a:xfrm>
        </p:spPr>
        <p:txBody>
          <a:bodyPr lIns="91440" tIns="45720" rIns="91440" bIns="45720">
            <a:normAutofit/>
          </a:bodyPr>
          <a:lstStyle/>
          <a:p>
            <a:r>
              <a:rPr lang="en-US" dirty="0">
                <a:latin typeface="Century Gothic"/>
              </a:rPr>
              <a:t>KNDLA Overview</a:t>
            </a:r>
            <a:endParaRPr lang="en-US" dirty="0"/>
          </a:p>
        </p:txBody>
      </p:sp>
      <p:sp>
        <p:nvSpPr>
          <p:cNvPr id="12" name="Rectangle 11">
            <a:extLst>
              <a:ext uri="{FF2B5EF4-FFF2-40B4-BE49-F238E27FC236}">
                <a16:creationId xmlns:a16="http://schemas.microsoft.com/office/drawing/2014/main" id="{36A1AC91-CD30-7000-7B29-221BEDA29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A17DDD88-50EB-D991-5F16-BA1B85A4B085}"/>
              </a:ext>
            </a:extLst>
          </p:cNvPr>
          <p:cNvSpPr>
            <a:spLocks noGrp="1"/>
          </p:cNvSpPr>
          <p:nvPr>
            <p:ph idx="1"/>
          </p:nvPr>
        </p:nvSpPr>
        <p:spPr>
          <a:xfrm>
            <a:off x="6677391" y="758952"/>
            <a:ext cx="5275001" cy="5824728"/>
          </a:xfrm>
        </p:spPr>
        <p:txBody>
          <a:bodyPr>
            <a:normAutofit/>
          </a:bodyPr>
          <a:lstStyle/>
          <a:p>
            <a:pPr marL="305435" indent="-305435">
              <a:buFont typeface="Wingdings" panose="05020102010507070707" pitchFamily="18" charset="2"/>
              <a:buChar char="§"/>
            </a:pPr>
            <a:r>
              <a:rPr lang="en-US" dirty="0"/>
              <a:t>May 2024 KGA became KNDLA</a:t>
            </a:r>
            <a:endParaRPr lang="en-US" dirty="0">
              <a:solidFill>
                <a:srgbClr val="000000"/>
              </a:solidFill>
            </a:endParaRPr>
          </a:p>
          <a:p>
            <a:pPr marL="305435" indent="-305435">
              <a:buFont typeface="Wingdings" panose="05020102010507070707" pitchFamily="18" charset="2"/>
              <a:buChar char="§"/>
            </a:pPr>
            <a:r>
              <a:rPr lang="en-US" sz="2000" kern="0" dirty="0">
                <a:effectLst/>
                <a:ea typeface="Times New Roman" panose="02020603050405020304" pitchFamily="18" charset="0"/>
              </a:rPr>
              <a:t>The intent of KNDLA is to provide GSA and GSP coverage for non-districted land within the Kern Subbasin and, in some cases, offer regulatory jurisdiction to certain members for lands outside their service area boundaries of other GSA’s.</a:t>
            </a:r>
          </a:p>
          <a:p>
            <a:pPr marL="305435" indent="-305435">
              <a:buFont typeface="Wingdings" panose="05020102010507070707" pitchFamily="18" charset="2"/>
              <a:buChar char="§"/>
            </a:pPr>
            <a:r>
              <a:rPr lang="en-US" sz="2000" kern="0" dirty="0"/>
              <a:t>22 Directors, 21 Voting Members</a:t>
            </a:r>
          </a:p>
          <a:p>
            <a:pPr marL="305435" indent="-305435">
              <a:buFont typeface="Wingdings" panose="05020102010507070707" pitchFamily="18" charset="2"/>
              <a:buChar char="§"/>
            </a:pPr>
            <a:r>
              <a:rPr lang="en-US" sz="2000" kern="0" dirty="0"/>
              <a:t>20 Financial Contributors </a:t>
            </a:r>
          </a:p>
          <a:p>
            <a:pPr marL="305435" indent="-305435">
              <a:buFont typeface="Wingdings" panose="05020102010507070707" pitchFamily="18" charset="2"/>
              <a:buChar char="§"/>
            </a:pPr>
            <a:r>
              <a:rPr lang="en-US" sz="2000" kern="0" dirty="0">
                <a:effectLst/>
                <a:ea typeface="Times New Roman" panose="02020603050405020304" pitchFamily="18" charset="0"/>
              </a:rPr>
              <a:t>EWMA was formed in May 2018 and is a non-profit corporation governed by a seven-member Board of Directors. </a:t>
            </a:r>
          </a:p>
          <a:p>
            <a:pPr marL="629435" lvl="1" indent="-305435">
              <a:buFont typeface="Wingdings" panose="05020102010507070707" pitchFamily="18" charset="2"/>
              <a:buChar char="§"/>
            </a:pPr>
            <a:r>
              <a:rPr lang="en-US" sz="1600" kern="0" dirty="0">
                <a:effectLst/>
                <a:ea typeface="Times New Roman" panose="02020603050405020304" pitchFamily="18" charset="0"/>
              </a:rPr>
              <a:t>This entity was formed to represent its members (46 landowners) under the GSA authority granted to the Kern Non-Districted Land Authority. EWMA is working to become a public agency and serve as the GSA for land within its boundaries</a:t>
            </a:r>
            <a:endParaRPr lang="en-US" sz="1600" dirty="0"/>
          </a:p>
        </p:txBody>
      </p:sp>
      <p:sp>
        <p:nvSpPr>
          <p:cNvPr id="4" name="Slide Number Placeholder 3">
            <a:extLst>
              <a:ext uri="{FF2B5EF4-FFF2-40B4-BE49-F238E27FC236}">
                <a16:creationId xmlns:a16="http://schemas.microsoft.com/office/drawing/2014/main" id="{B9B0C9C7-C6CB-7C14-90A4-239F926E60B2}"/>
              </a:ext>
            </a:extLst>
          </p:cNvPr>
          <p:cNvSpPr>
            <a:spLocks noGrp="1"/>
          </p:cNvSpPr>
          <p:nvPr>
            <p:ph type="sldNum" sz="quarter" idx="12"/>
          </p:nvPr>
        </p:nvSpPr>
        <p:spPr>
          <a:xfrm>
            <a:off x="11139492" y="6492875"/>
            <a:ext cx="1052508" cy="365125"/>
          </a:xfrm>
        </p:spPr>
        <p:txBody>
          <a:bodyPr>
            <a:normAutofit/>
          </a:bodyPr>
          <a:lstStyle/>
          <a:p>
            <a:pPr>
              <a:spcAft>
                <a:spcPts val="600"/>
              </a:spcAft>
            </a:pPr>
            <a:fld id="{811D91A2-7241-4556-9AA4-FFBE3FB4128E}" type="slidenum">
              <a:rPr lang="en-US" smtClean="0"/>
              <a:pPr>
                <a:spcAft>
                  <a:spcPts val="600"/>
                </a:spcAft>
              </a:pPr>
              <a:t>11</a:t>
            </a:fld>
            <a:endParaRPr lang="en-US"/>
          </a:p>
        </p:txBody>
      </p:sp>
      <p:pic>
        <p:nvPicPr>
          <p:cNvPr id="3" name="Picture 2">
            <a:extLst>
              <a:ext uri="{FF2B5EF4-FFF2-40B4-BE49-F238E27FC236}">
                <a16:creationId xmlns:a16="http://schemas.microsoft.com/office/drawing/2014/main" id="{631B99FD-49FB-B11C-089D-4F4EC5707A4B}"/>
              </a:ext>
            </a:extLst>
          </p:cNvPr>
          <p:cNvPicPr>
            <a:picLocks noChangeAspect="1"/>
          </p:cNvPicPr>
          <p:nvPr/>
        </p:nvPicPr>
        <p:blipFill>
          <a:blip r:embed="rId3"/>
          <a:stretch>
            <a:fillRect/>
          </a:stretch>
        </p:blipFill>
        <p:spPr>
          <a:xfrm>
            <a:off x="367946" y="1032225"/>
            <a:ext cx="5728054" cy="5714745"/>
          </a:xfrm>
          <a:prstGeom prst="rect">
            <a:avLst/>
          </a:prstGeom>
        </p:spPr>
      </p:pic>
    </p:spTree>
    <p:extLst>
      <p:ext uri="{BB962C8B-B14F-4D97-AF65-F5344CB8AC3E}">
        <p14:creationId xmlns:p14="http://schemas.microsoft.com/office/powerpoint/2010/main" val="913225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C43342-6D64-5197-6FD9-4C4646D055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C80FC-AC62-C09D-1E1E-A99A5D368D9A}"/>
              </a:ext>
            </a:extLst>
          </p:cNvPr>
          <p:cNvSpPr>
            <a:spLocks noGrp="1"/>
          </p:cNvSpPr>
          <p:nvPr>
            <p:ph type="title"/>
          </p:nvPr>
        </p:nvSpPr>
        <p:spPr>
          <a:xfrm>
            <a:off x="449813" y="439397"/>
            <a:ext cx="11029616" cy="1013800"/>
          </a:xfrm>
        </p:spPr>
        <p:txBody>
          <a:bodyPr lIns="91440" tIns="45720" rIns="91440" bIns="45720">
            <a:normAutofit/>
          </a:bodyPr>
          <a:lstStyle/>
          <a:p>
            <a:r>
              <a:rPr lang="en-US" dirty="0">
                <a:latin typeface="Century Gothic"/>
              </a:rPr>
              <a:t>KNDLA Overview</a:t>
            </a:r>
            <a:endParaRPr lang="en-US" dirty="0"/>
          </a:p>
        </p:txBody>
      </p:sp>
      <p:sp>
        <p:nvSpPr>
          <p:cNvPr id="12" name="Rectangle 11">
            <a:extLst>
              <a:ext uri="{FF2B5EF4-FFF2-40B4-BE49-F238E27FC236}">
                <a16:creationId xmlns:a16="http://schemas.microsoft.com/office/drawing/2014/main" id="{2BABCBCF-577F-179C-C1AD-AF6C5385B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159CB0C5-1F80-94D3-B2E6-8E7352B54DBD}"/>
              </a:ext>
            </a:extLst>
          </p:cNvPr>
          <p:cNvSpPr>
            <a:spLocks noGrp="1"/>
          </p:cNvSpPr>
          <p:nvPr>
            <p:ph idx="1"/>
          </p:nvPr>
        </p:nvSpPr>
        <p:spPr>
          <a:xfrm>
            <a:off x="6950439" y="658368"/>
            <a:ext cx="5001953" cy="5662919"/>
          </a:xfrm>
        </p:spPr>
        <p:txBody>
          <a:bodyPr>
            <a:normAutofit fontScale="77500" lnSpcReduction="20000"/>
          </a:bodyPr>
          <a:lstStyle/>
          <a:p>
            <a:pPr marL="305435" indent="-305435">
              <a:buFont typeface="Wingdings" panose="05020102010507070707" pitchFamily="18" charset="2"/>
              <a:buChar char="§"/>
            </a:pPr>
            <a:r>
              <a:rPr lang="en-US" sz="3800" kern="0" dirty="0">
                <a:effectLst/>
                <a:ea typeface="Times New Roman" panose="02020603050405020304" pitchFamily="18" charset="0"/>
              </a:rPr>
              <a:t>KNDLA, 279,277 total acres </a:t>
            </a:r>
          </a:p>
          <a:p>
            <a:pPr marL="629435" lvl="1" indent="-305435">
              <a:buFont typeface="Wingdings" panose="05020102010507070707" pitchFamily="18" charset="2"/>
              <a:buChar char="§"/>
            </a:pPr>
            <a:r>
              <a:rPr lang="en-US" sz="2600" kern="0" dirty="0">
                <a:ea typeface="Times New Roman" panose="02020603050405020304" pitchFamily="18" charset="0"/>
              </a:rPr>
              <a:t>93,170 acres Wind Wolves Preserve </a:t>
            </a:r>
          </a:p>
          <a:p>
            <a:pPr marL="629435" lvl="1" indent="-305435">
              <a:buFont typeface="Wingdings" panose="05020102010507070707" pitchFamily="18" charset="2"/>
              <a:buChar char="§"/>
            </a:pPr>
            <a:r>
              <a:rPr lang="en-US" sz="2600" kern="0" dirty="0">
                <a:effectLst/>
                <a:ea typeface="Times New Roman" panose="02020603050405020304" pitchFamily="18" charset="0"/>
              </a:rPr>
              <a:t>656 acres of Buena Vista Aquatic Recreation Area </a:t>
            </a:r>
          </a:p>
          <a:p>
            <a:pPr marL="629435" lvl="1" indent="-305435">
              <a:buFont typeface="Wingdings" panose="05020102010507070707" pitchFamily="18" charset="2"/>
              <a:buChar char="§"/>
            </a:pPr>
            <a:r>
              <a:rPr lang="en-US" sz="2600" kern="0" dirty="0">
                <a:effectLst/>
                <a:ea typeface="Times New Roman" panose="02020603050405020304" pitchFamily="18" charset="0"/>
              </a:rPr>
              <a:t>39,420 acres are Eastside Water Management Area.  </a:t>
            </a:r>
          </a:p>
          <a:p>
            <a:pPr marL="629435" lvl="1" indent="-305435">
              <a:buFont typeface="Wingdings" panose="05020102010507070707" pitchFamily="18" charset="2"/>
              <a:buChar char="§"/>
            </a:pPr>
            <a:r>
              <a:rPr lang="en-US" sz="2600" b="1" kern="0" dirty="0">
                <a:ea typeface="Times New Roman" panose="02020603050405020304" pitchFamily="18" charset="0"/>
              </a:rPr>
              <a:t>Balance of 239,420 aces, of which 10,000 are irrigated</a:t>
            </a:r>
            <a:endParaRPr lang="en-US" sz="2600" b="1" kern="0" dirty="0">
              <a:effectLst/>
              <a:ea typeface="Times New Roman" panose="02020603050405020304" pitchFamily="18" charset="0"/>
            </a:endParaRPr>
          </a:p>
          <a:p>
            <a:pPr marL="305435" indent="-305435">
              <a:buFont typeface="Wingdings" panose="05020102010507070707" pitchFamily="18" charset="2"/>
              <a:buChar char="§"/>
            </a:pPr>
            <a:r>
              <a:rPr lang="en-US" sz="3400" kern="0" dirty="0">
                <a:effectLst/>
                <a:ea typeface="Times New Roman" panose="02020603050405020304" pitchFamily="18" charset="0"/>
              </a:rPr>
              <a:t>Land uses include </a:t>
            </a:r>
          </a:p>
          <a:p>
            <a:pPr marL="629435" lvl="1" indent="-305435">
              <a:buFont typeface="Wingdings" panose="05020102010507070707" pitchFamily="18" charset="2"/>
              <a:buChar char="§"/>
            </a:pPr>
            <a:r>
              <a:rPr lang="en-US" sz="2600" kern="0" dirty="0">
                <a:ea typeface="Times New Roman" panose="02020603050405020304" pitchFamily="18" charset="0"/>
              </a:rPr>
              <a:t>51% </a:t>
            </a:r>
            <a:r>
              <a:rPr lang="en-US" sz="2600" kern="0" dirty="0">
                <a:effectLst/>
                <a:ea typeface="Times New Roman" panose="02020603050405020304" pitchFamily="18" charset="0"/>
              </a:rPr>
              <a:t>oil/industrial </a:t>
            </a:r>
          </a:p>
          <a:p>
            <a:pPr marL="629435" lvl="1" indent="-305435">
              <a:buFont typeface="Wingdings" panose="05020102010507070707" pitchFamily="18" charset="2"/>
              <a:buChar char="§"/>
            </a:pPr>
            <a:r>
              <a:rPr lang="en-US" sz="2600" kern="0" dirty="0">
                <a:ea typeface="Times New Roman" panose="02020603050405020304" pitchFamily="18" charset="0"/>
              </a:rPr>
              <a:t>27% </a:t>
            </a:r>
            <a:r>
              <a:rPr lang="en-US" sz="2600" kern="0" dirty="0">
                <a:effectLst/>
                <a:ea typeface="Times New Roman" panose="02020603050405020304" pitchFamily="18" charset="0"/>
              </a:rPr>
              <a:t>urban and roads </a:t>
            </a:r>
          </a:p>
          <a:p>
            <a:pPr marL="629435" lvl="1" indent="-305435">
              <a:buFont typeface="Wingdings" panose="05020102010507070707" pitchFamily="18" charset="2"/>
              <a:buChar char="§"/>
            </a:pPr>
            <a:r>
              <a:rPr lang="en-US" sz="2600" kern="0" dirty="0">
                <a:ea typeface="Times New Roman" panose="02020603050405020304" pitchFamily="18" charset="0"/>
              </a:rPr>
              <a:t>18% </a:t>
            </a:r>
            <a:r>
              <a:rPr lang="en-US" sz="2600" kern="0" dirty="0">
                <a:effectLst/>
                <a:ea typeface="Times New Roman" panose="02020603050405020304" pitchFamily="18" charset="0"/>
              </a:rPr>
              <a:t>native or riparian vegetation </a:t>
            </a:r>
          </a:p>
          <a:p>
            <a:pPr marL="629435" lvl="1" indent="-305435">
              <a:buFont typeface="Wingdings" panose="05020102010507070707" pitchFamily="18" charset="2"/>
              <a:buChar char="§"/>
            </a:pPr>
            <a:r>
              <a:rPr lang="en-US" sz="2600" kern="0" dirty="0">
                <a:ea typeface="Times New Roman" panose="02020603050405020304" pitchFamily="18" charset="0"/>
              </a:rPr>
              <a:t>3% </a:t>
            </a:r>
            <a:r>
              <a:rPr lang="en-US" sz="2600" kern="0" dirty="0">
                <a:effectLst/>
                <a:ea typeface="Times New Roman" panose="02020603050405020304" pitchFamily="18" charset="0"/>
              </a:rPr>
              <a:t>trees </a:t>
            </a:r>
          </a:p>
          <a:p>
            <a:pPr marL="629435" lvl="1" indent="-305435">
              <a:buFont typeface="Wingdings" panose="05020102010507070707" pitchFamily="18" charset="2"/>
              <a:buChar char="§"/>
            </a:pPr>
            <a:r>
              <a:rPr lang="en-US" sz="2600" kern="0" dirty="0">
                <a:ea typeface="Times New Roman" panose="02020603050405020304" pitchFamily="18" charset="0"/>
              </a:rPr>
              <a:t>2% </a:t>
            </a:r>
            <a:r>
              <a:rPr lang="en-US" sz="2600" kern="0" dirty="0">
                <a:effectLst/>
                <a:ea typeface="Times New Roman" panose="02020603050405020304" pitchFamily="18" charset="0"/>
              </a:rPr>
              <a:t>row crops </a:t>
            </a:r>
          </a:p>
          <a:p>
            <a:pPr marL="629435" lvl="1" indent="-305435">
              <a:buFont typeface="Wingdings" panose="05020102010507070707" pitchFamily="18" charset="2"/>
              <a:buChar char="§"/>
            </a:pPr>
            <a:endParaRPr lang="en-US" sz="1400" kern="0" dirty="0">
              <a:effectLst/>
              <a:ea typeface="Times New Roman" panose="02020603050405020304" pitchFamily="18" charset="0"/>
            </a:endParaRPr>
          </a:p>
        </p:txBody>
      </p:sp>
      <p:sp>
        <p:nvSpPr>
          <p:cNvPr id="4" name="Slide Number Placeholder 3">
            <a:extLst>
              <a:ext uri="{FF2B5EF4-FFF2-40B4-BE49-F238E27FC236}">
                <a16:creationId xmlns:a16="http://schemas.microsoft.com/office/drawing/2014/main" id="{8BD2A440-B5D6-BB0D-76C3-03CFD38DC228}"/>
              </a:ext>
            </a:extLst>
          </p:cNvPr>
          <p:cNvSpPr>
            <a:spLocks noGrp="1"/>
          </p:cNvSpPr>
          <p:nvPr>
            <p:ph type="sldNum" sz="quarter" idx="12"/>
          </p:nvPr>
        </p:nvSpPr>
        <p:spPr>
          <a:xfrm>
            <a:off x="11139492" y="6492875"/>
            <a:ext cx="1052508" cy="365125"/>
          </a:xfrm>
        </p:spPr>
        <p:txBody>
          <a:bodyPr>
            <a:normAutofit/>
          </a:bodyPr>
          <a:lstStyle/>
          <a:p>
            <a:pPr>
              <a:spcAft>
                <a:spcPts val="600"/>
              </a:spcAft>
            </a:pPr>
            <a:fld id="{811D91A2-7241-4556-9AA4-FFBE3FB4128E}" type="slidenum">
              <a:rPr lang="en-US" smtClean="0"/>
              <a:pPr>
                <a:spcAft>
                  <a:spcPts val="600"/>
                </a:spcAft>
              </a:pPr>
              <a:t>12</a:t>
            </a:fld>
            <a:endParaRPr lang="en-US"/>
          </a:p>
        </p:txBody>
      </p:sp>
      <p:pic>
        <p:nvPicPr>
          <p:cNvPr id="6" name="Picture 5">
            <a:extLst>
              <a:ext uri="{FF2B5EF4-FFF2-40B4-BE49-F238E27FC236}">
                <a16:creationId xmlns:a16="http://schemas.microsoft.com/office/drawing/2014/main" id="{9D84344E-63DB-0325-1219-F94A17CEAEC6}"/>
              </a:ext>
            </a:extLst>
          </p:cNvPr>
          <p:cNvPicPr>
            <a:picLocks noChangeAspect="1"/>
          </p:cNvPicPr>
          <p:nvPr/>
        </p:nvPicPr>
        <p:blipFill>
          <a:blip r:embed="rId3"/>
          <a:stretch>
            <a:fillRect/>
          </a:stretch>
        </p:blipFill>
        <p:spPr>
          <a:xfrm>
            <a:off x="239608" y="2030294"/>
            <a:ext cx="6710831" cy="4290993"/>
          </a:xfrm>
          <a:prstGeom prst="rect">
            <a:avLst/>
          </a:prstGeom>
        </p:spPr>
      </p:pic>
    </p:spTree>
    <p:extLst>
      <p:ext uri="{BB962C8B-B14F-4D97-AF65-F5344CB8AC3E}">
        <p14:creationId xmlns:p14="http://schemas.microsoft.com/office/powerpoint/2010/main" val="1850448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B5902-16FD-FF0E-78CC-668356AE7ECE}"/>
              </a:ext>
            </a:extLst>
          </p:cNvPr>
          <p:cNvSpPr>
            <a:spLocks noGrp="1"/>
          </p:cNvSpPr>
          <p:nvPr>
            <p:ph type="title"/>
          </p:nvPr>
        </p:nvSpPr>
        <p:spPr/>
        <p:txBody>
          <a:bodyPr lIns="91440" tIns="45720" rIns="91440" bIns="45720" anchor="t">
            <a:noAutofit/>
          </a:bodyPr>
          <a:lstStyle/>
          <a:p>
            <a:r>
              <a:rPr lang="en-US" dirty="0">
                <a:latin typeface="Century Gothic"/>
              </a:rPr>
              <a:t>KNDLA Usage</a:t>
            </a:r>
          </a:p>
        </p:txBody>
      </p:sp>
      <p:sp>
        <p:nvSpPr>
          <p:cNvPr id="3" name="Content Placeholder 2">
            <a:extLst>
              <a:ext uri="{FF2B5EF4-FFF2-40B4-BE49-F238E27FC236}">
                <a16:creationId xmlns:a16="http://schemas.microsoft.com/office/drawing/2014/main" id="{8004087C-C08C-FF01-2A0A-DC4CC43B35CA}"/>
              </a:ext>
            </a:extLst>
          </p:cNvPr>
          <p:cNvSpPr>
            <a:spLocks noGrp="1"/>
          </p:cNvSpPr>
          <p:nvPr>
            <p:ph idx="1"/>
          </p:nvPr>
        </p:nvSpPr>
        <p:spPr>
          <a:xfrm>
            <a:off x="581191" y="1418128"/>
            <a:ext cx="11029615" cy="4635140"/>
          </a:xfrm>
        </p:spPr>
        <p:txBody>
          <a:bodyPr>
            <a:normAutofit fontScale="92500" lnSpcReduction="20000"/>
          </a:bodyPr>
          <a:lstStyle/>
          <a:p>
            <a:pPr marL="342900" marR="0" lvl="0" indent="-342900">
              <a:lnSpc>
                <a:spcPct val="110000"/>
              </a:lnSpc>
              <a:spcAft>
                <a:spcPts val="600"/>
              </a:spcAft>
              <a:buFont typeface="Symbol" panose="05050102010706020507" pitchFamily="18" charset="2"/>
              <a:buChar char=""/>
              <a:tabLst>
                <a:tab pos="228600" algn="l"/>
              </a:tabLst>
            </a:pPr>
            <a:r>
              <a:rPr lang="en-US" dirty="0">
                <a:solidFill>
                  <a:schemeClr val="tx1">
                    <a:lumMod val="85000"/>
                    <a:lumOff val="15000"/>
                  </a:schemeClr>
                </a:solidFill>
              </a:rPr>
              <a:t>Water Budget</a:t>
            </a:r>
          </a:p>
          <a:p>
            <a:pPr marL="666900" lvl="1" indent="-342900">
              <a:lnSpc>
                <a:spcPct val="110000"/>
              </a:lnSpc>
              <a:buFont typeface="Symbol" panose="05050102010706020507" pitchFamily="18" charset="2"/>
              <a:buChar char=""/>
              <a:tabLst>
                <a:tab pos="228600" algn="l"/>
              </a:tabLst>
            </a:pPr>
            <a:r>
              <a:rPr lang="en-US" sz="2000" dirty="0">
                <a:solidFill>
                  <a:schemeClr val="tx1">
                    <a:lumMod val="85000"/>
                    <a:lumOff val="15000"/>
                  </a:schemeClr>
                </a:solidFill>
              </a:rPr>
              <a:t>KNDLA Historical Operational water usage 23,949 AFY</a:t>
            </a:r>
          </a:p>
          <a:p>
            <a:pPr marL="342900" indent="-342900">
              <a:lnSpc>
                <a:spcPct val="110000"/>
              </a:lnSpc>
              <a:buFont typeface="Symbol" panose="05050102010706020507" pitchFamily="18" charset="2"/>
              <a:buChar char=""/>
              <a:tabLst>
                <a:tab pos="228600" algn="l"/>
              </a:tabLst>
            </a:pPr>
            <a:r>
              <a:rPr lang="en-US" dirty="0">
                <a:solidFill>
                  <a:schemeClr val="tx1">
                    <a:lumMod val="85000"/>
                    <a:lumOff val="15000"/>
                  </a:schemeClr>
                </a:solidFill>
              </a:rPr>
              <a:t>Native Yield</a:t>
            </a:r>
          </a:p>
          <a:p>
            <a:pPr marL="666900" lvl="1" indent="-342900">
              <a:lnSpc>
                <a:spcPct val="110000"/>
              </a:lnSpc>
              <a:buFont typeface="Symbol" panose="05050102010706020507" pitchFamily="18" charset="2"/>
              <a:buChar char=""/>
              <a:tabLst>
                <a:tab pos="228600" algn="l"/>
              </a:tabLst>
            </a:pPr>
            <a:r>
              <a:rPr lang="en-US" sz="2000" kern="0" dirty="0">
                <a:effectLst/>
                <a:ea typeface="Times New Roman" panose="02020603050405020304" pitchFamily="18" charset="0"/>
              </a:rPr>
              <a:t>The native yield is summation of the natural, or unmanaged, recharge components of the water budget. This includes groundwater recharge derived from precipitation and inflows from the surrounding watersheds.</a:t>
            </a:r>
          </a:p>
          <a:p>
            <a:pPr marL="666900" lvl="1" indent="-342900" algn="just">
              <a:lnSpc>
                <a:spcPct val="115000"/>
              </a:lnSpc>
              <a:buFont typeface="Symbol" panose="05050102010706020507" pitchFamily="18" charset="2"/>
              <a:buChar char=""/>
            </a:pPr>
            <a:r>
              <a:rPr lang="en-US" sz="2000" dirty="0">
                <a:effectLst/>
                <a:ea typeface="Times New Roman" panose="02020603050405020304" pitchFamily="18" charset="0"/>
              </a:rPr>
              <a:t>The average annual volume of precipitation that recharges the groundwater in the Subbasin is 231,994 AFY. </a:t>
            </a:r>
          </a:p>
          <a:p>
            <a:pPr marL="666900" lvl="1" indent="-342900" algn="just">
              <a:lnSpc>
                <a:spcPct val="115000"/>
              </a:lnSpc>
              <a:buFont typeface="Symbol" panose="05050102010706020507" pitchFamily="18" charset="2"/>
              <a:buChar char=""/>
            </a:pPr>
            <a:r>
              <a:rPr lang="en-US" sz="2000" dirty="0">
                <a:effectLst/>
                <a:ea typeface="Times New Roman" panose="02020603050405020304" pitchFamily="18" charset="0"/>
              </a:rPr>
              <a:t>The average annual volume of inflow from small watersheds is 48,760 AFY. </a:t>
            </a:r>
          </a:p>
          <a:p>
            <a:pPr marL="666900" lvl="1" indent="-342900" algn="just">
              <a:lnSpc>
                <a:spcPct val="115000"/>
              </a:lnSpc>
              <a:buFont typeface="Symbol" panose="05050102010706020507" pitchFamily="18" charset="2"/>
              <a:buChar char=""/>
            </a:pPr>
            <a:r>
              <a:rPr lang="en-US" sz="2000" kern="0" dirty="0">
                <a:effectLst/>
                <a:ea typeface="Times New Roman" panose="02020603050405020304" pitchFamily="18" charset="0"/>
              </a:rPr>
              <a:t>Totaling these inputs results in a native yield for the Subbasin of approximately 280,754 AFY. </a:t>
            </a:r>
          </a:p>
          <a:p>
            <a:pPr marL="666900" lvl="1" indent="-342900" algn="just">
              <a:lnSpc>
                <a:spcPct val="115000"/>
              </a:lnSpc>
              <a:buFont typeface="Symbol" panose="05050102010706020507" pitchFamily="18" charset="2"/>
              <a:buChar char=""/>
            </a:pPr>
            <a:r>
              <a:rPr lang="en-US" sz="2000" b="1" i="1" kern="0" dirty="0">
                <a:effectLst/>
                <a:ea typeface="Times New Roman" panose="02020603050405020304" pitchFamily="18" charset="0"/>
              </a:rPr>
              <a:t>The annual contribution per acre of approximately 0.15 acre-feet per acre is estimated by dividing the average annual contribution by the total area of the Subbasin</a:t>
            </a:r>
            <a:r>
              <a:rPr lang="en-US" sz="2000" i="1" kern="0" dirty="0">
                <a:effectLst/>
                <a:ea typeface="Times New Roman" panose="02020603050405020304" pitchFamily="18" charset="0"/>
              </a:rPr>
              <a:t> </a:t>
            </a:r>
            <a:endParaRPr lang="en-US" sz="2000" dirty="0">
              <a:effectLst/>
              <a:ea typeface="Times New Roman" panose="02020603050405020304" pitchFamily="18" charset="0"/>
            </a:endParaRPr>
          </a:p>
          <a:p>
            <a:pPr marL="666900" lvl="1" indent="-342900">
              <a:lnSpc>
                <a:spcPct val="110000"/>
              </a:lnSpc>
              <a:buFont typeface="Symbol" panose="05050102010706020507" pitchFamily="18" charset="2"/>
              <a:buChar char=""/>
              <a:tabLst>
                <a:tab pos="228600" algn="l"/>
              </a:tabLst>
            </a:pPr>
            <a:endParaRPr lang="en-US" sz="1600" dirty="0">
              <a:solidFill>
                <a:schemeClr val="tx1">
                  <a:lumMod val="85000"/>
                  <a:lumOff val="15000"/>
                </a:schemeClr>
              </a:solidFill>
            </a:endParaRPr>
          </a:p>
        </p:txBody>
      </p:sp>
      <p:sp>
        <p:nvSpPr>
          <p:cNvPr id="4" name="Slide Number Placeholder 3">
            <a:extLst>
              <a:ext uri="{FF2B5EF4-FFF2-40B4-BE49-F238E27FC236}">
                <a16:creationId xmlns:a16="http://schemas.microsoft.com/office/drawing/2014/main" id="{7E486A7F-19C7-81DB-FA6D-E24705A09901}"/>
              </a:ext>
            </a:extLst>
          </p:cNvPr>
          <p:cNvSpPr>
            <a:spLocks noGrp="1"/>
          </p:cNvSpPr>
          <p:nvPr>
            <p:ph type="sldNum" sz="quarter" idx="12"/>
          </p:nvPr>
        </p:nvSpPr>
        <p:spPr/>
        <p:txBody>
          <a:bodyPr/>
          <a:lstStyle/>
          <a:p>
            <a:fld id="{811D91A2-7241-4556-9AA4-FFBE3FB4128E}" type="slidenum">
              <a:rPr lang="en-US" smtClean="0"/>
              <a:pPr/>
              <a:t>13</a:t>
            </a:fld>
            <a:endParaRPr lang="en-US"/>
          </a:p>
        </p:txBody>
      </p:sp>
    </p:spTree>
    <p:extLst>
      <p:ext uri="{BB962C8B-B14F-4D97-AF65-F5344CB8AC3E}">
        <p14:creationId xmlns:p14="http://schemas.microsoft.com/office/powerpoint/2010/main" val="2373617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E9A41-F7BE-E9CE-8AE0-ACD0EA35361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0BA58D-C9DA-8E84-73ED-AC716F75F801}"/>
              </a:ext>
            </a:extLst>
          </p:cNvPr>
          <p:cNvSpPr>
            <a:spLocks noGrp="1"/>
          </p:cNvSpPr>
          <p:nvPr>
            <p:ph type="sldNum" sz="quarter" idx="12"/>
          </p:nvPr>
        </p:nvSpPr>
        <p:spPr/>
        <p:txBody>
          <a:bodyPr/>
          <a:lstStyle/>
          <a:p>
            <a:fld id="{D57F1E4F-1CFF-5643-939E-217C01CDF565}" type="slidenum">
              <a:rPr lang="en-US" dirty="0"/>
              <a:pPr/>
              <a:t>14</a:t>
            </a:fld>
            <a:endParaRPr lang="en-US"/>
          </a:p>
        </p:txBody>
      </p:sp>
      <p:sp>
        <p:nvSpPr>
          <p:cNvPr id="3" name="Content Placeholder 4">
            <a:extLst>
              <a:ext uri="{FF2B5EF4-FFF2-40B4-BE49-F238E27FC236}">
                <a16:creationId xmlns:a16="http://schemas.microsoft.com/office/drawing/2014/main" id="{B8A4B346-3F0A-137C-77FE-2CF14FDD3CC1}"/>
              </a:ext>
            </a:extLst>
          </p:cNvPr>
          <p:cNvSpPr txBox="1">
            <a:spLocks/>
          </p:cNvSpPr>
          <p:nvPr/>
        </p:nvSpPr>
        <p:spPr>
          <a:xfrm>
            <a:off x="581191" y="3238500"/>
            <a:ext cx="8367018" cy="2829032"/>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800" kern="1200" cap="all">
                <a:solidFill>
                  <a:schemeClr val="accent2"/>
                </a:solidFill>
                <a:latin typeface="Century Gothic" panose="020B0502020202020204" pitchFamily="34" charset="0"/>
                <a:ea typeface="+mn-ea"/>
                <a:cs typeface="+mn-cs"/>
              </a:defRPr>
            </a:lvl1pPr>
            <a:lvl2pPr marL="457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24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20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8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pPr marL="324485"/>
            <a:endParaRPr lang="en-US" sz="2400" dirty="0">
              <a:solidFill>
                <a:schemeClr val="bg1"/>
              </a:solidFill>
              <a:latin typeface="Century Gothic"/>
            </a:endParaRPr>
          </a:p>
          <a:p>
            <a:pPr marL="324485"/>
            <a:r>
              <a:rPr lang="en-US" sz="2400" b="1" dirty="0">
                <a:solidFill>
                  <a:schemeClr val="bg1"/>
                </a:solidFill>
                <a:latin typeface="Century Gothic"/>
              </a:rPr>
              <a:t>Jenny Holtermann</a:t>
            </a:r>
          </a:p>
          <a:p>
            <a:pPr marL="324485"/>
            <a:r>
              <a:rPr lang="en-US" sz="2400" b="1" dirty="0">
                <a:solidFill>
                  <a:schemeClr val="bg1"/>
                </a:solidFill>
                <a:latin typeface="Century Gothic"/>
              </a:rPr>
              <a:t>Executive director</a:t>
            </a:r>
          </a:p>
          <a:p>
            <a:pPr marL="324485"/>
            <a:r>
              <a:rPr lang="en-US" sz="2400" b="1" dirty="0">
                <a:solidFill>
                  <a:schemeClr val="bg1"/>
                </a:solidFill>
                <a:latin typeface="Century Gothic"/>
                <a:hlinkClick r:id="rId3">
                  <a:extLst>
                    <a:ext uri="{A12FA001-AC4F-418D-AE19-62706E023703}">
                      <ahyp:hlinkClr xmlns:ahyp="http://schemas.microsoft.com/office/drawing/2018/hyperlinkcolor" val="tx"/>
                    </a:ext>
                  </a:extLst>
                </a:hlinkClick>
              </a:rPr>
              <a:t>jenny@kndla.org</a:t>
            </a:r>
            <a:r>
              <a:rPr lang="en-US" sz="2400" b="1" dirty="0">
                <a:solidFill>
                  <a:schemeClr val="bg1"/>
                </a:solidFill>
                <a:latin typeface="Century Gothic"/>
              </a:rPr>
              <a:t>	</a:t>
            </a:r>
            <a:endParaRPr lang="en-US" sz="2800" b="1" dirty="0">
              <a:solidFill>
                <a:schemeClr val="bg1"/>
              </a:solidFill>
            </a:endParaRPr>
          </a:p>
          <a:p>
            <a:pPr marL="781050" lvl="1" indent="-457200">
              <a:spcAft>
                <a:spcPts val="0"/>
              </a:spcAft>
            </a:pPr>
            <a:endParaRPr lang="en-US" sz="2800" dirty="0"/>
          </a:p>
        </p:txBody>
      </p:sp>
      <p:pic>
        <p:nvPicPr>
          <p:cNvPr id="6" name="Picture 5">
            <a:extLst>
              <a:ext uri="{FF2B5EF4-FFF2-40B4-BE49-F238E27FC236}">
                <a16:creationId xmlns:a16="http://schemas.microsoft.com/office/drawing/2014/main" id="{53477912-7910-E484-A22A-EC54CCD4588F}"/>
              </a:ext>
            </a:extLst>
          </p:cNvPr>
          <p:cNvPicPr>
            <a:picLocks noChangeAspect="1"/>
          </p:cNvPicPr>
          <p:nvPr/>
        </p:nvPicPr>
        <p:blipFill>
          <a:blip r:embed="rId4"/>
          <a:stretch>
            <a:fillRect/>
          </a:stretch>
        </p:blipFill>
        <p:spPr>
          <a:xfrm>
            <a:off x="3726466" y="895244"/>
            <a:ext cx="4739067" cy="1728844"/>
          </a:xfrm>
          <a:prstGeom prst="rect">
            <a:avLst/>
          </a:prstGeom>
        </p:spPr>
      </p:pic>
    </p:spTree>
    <p:extLst>
      <p:ext uri="{BB962C8B-B14F-4D97-AF65-F5344CB8AC3E}">
        <p14:creationId xmlns:p14="http://schemas.microsoft.com/office/powerpoint/2010/main" val="2344541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C11CA9-7515-B574-DF97-EA56D73B9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1F0C4-844A-818F-D708-2680F2B3F1D8}"/>
              </a:ext>
            </a:extLst>
          </p:cNvPr>
          <p:cNvSpPr>
            <a:spLocks noGrp="1"/>
          </p:cNvSpPr>
          <p:nvPr>
            <p:ph type="title"/>
          </p:nvPr>
        </p:nvSpPr>
        <p:spPr>
          <a:xfrm>
            <a:off x="449813" y="439397"/>
            <a:ext cx="11029616" cy="1013800"/>
          </a:xfrm>
        </p:spPr>
        <p:txBody>
          <a:bodyPr lIns="91440" tIns="45720" rIns="91440" bIns="45720">
            <a:normAutofit/>
          </a:bodyPr>
          <a:lstStyle/>
          <a:p>
            <a:r>
              <a:rPr lang="en-US">
                <a:latin typeface="Century Gothic"/>
              </a:rPr>
              <a:t>Subbasin Overview</a:t>
            </a:r>
            <a:endParaRPr lang="en-US"/>
          </a:p>
        </p:txBody>
      </p:sp>
      <p:sp>
        <p:nvSpPr>
          <p:cNvPr id="12" name="Rectangle 11">
            <a:extLst>
              <a:ext uri="{FF2B5EF4-FFF2-40B4-BE49-F238E27FC236}">
                <a16:creationId xmlns:a16="http://schemas.microsoft.com/office/drawing/2014/main" id="{566F2E55-5CC2-1B05-A4AF-1F11F7F88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map of the united states&#10;&#10;AI-generated content may be incorrect.">
            <a:extLst>
              <a:ext uri="{FF2B5EF4-FFF2-40B4-BE49-F238E27FC236}">
                <a16:creationId xmlns:a16="http://schemas.microsoft.com/office/drawing/2014/main" id="{095AA978-D57C-4FCB-8B76-87972EDFE33D}"/>
              </a:ext>
            </a:extLst>
          </p:cNvPr>
          <p:cNvPicPr>
            <a:picLocks noChangeAspect="1"/>
          </p:cNvPicPr>
          <p:nvPr/>
        </p:nvPicPr>
        <p:blipFill>
          <a:blip r:embed="rId3"/>
          <a:srcRect t="6585" r="-3" b="4008"/>
          <a:stretch/>
        </p:blipFill>
        <p:spPr>
          <a:xfrm>
            <a:off x="420695" y="1080905"/>
            <a:ext cx="6256696" cy="5337698"/>
          </a:xfrm>
          <a:prstGeom prst="rect">
            <a:avLst/>
          </a:prstGeom>
        </p:spPr>
      </p:pic>
      <p:sp>
        <p:nvSpPr>
          <p:cNvPr id="9" name="Content Placeholder 8">
            <a:extLst>
              <a:ext uri="{FF2B5EF4-FFF2-40B4-BE49-F238E27FC236}">
                <a16:creationId xmlns:a16="http://schemas.microsoft.com/office/drawing/2014/main" id="{1E5FA910-6748-436C-4576-0EBFBD4EB04A}"/>
              </a:ext>
            </a:extLst>
          </p:cNvPr>
          <p:cNvSpPr>
            <a:spLocks noGrp="1"/>
          </p:cNvSpPr>
          <p:nvPr>
            <p:ph idx="1"/>
          </p:nvPr>
        </p:nvSpPr>
        <p:spPr>
          <a:xfrm>
            <a:off x="6677391" y="1457910"/>
            <a:ext cx="5275001" cy="4863377"/>
          </a:xfrm>
        </p:spPr>
        <p:txBody>
          <a:bodyPr>
            <a:normAutofit fontScale="85000" lnSpcReduction="10000"/>
          </a:bodyPr>
          <a:lstStyle/>
          <a:p>
            <a:pPr marL="305435" indent="-305435">
              <a:buFont typeface="Wingdings" panose="05020102010507070707" pitchFamily="18" charset="2"/>
              <a:buChar char="§"/>
            </a:pPr>
            <a:r>
              <a:rPr lang="en-US" dirty="0"/>
              <a:t>1.782 million acres – </a:t>
            </a:r>
            <a:r>
              <a:rPr lang="en-US" b="1" dirty="0"/>
              <a:t>the largest Subbasin in the State</a:t>
            </a:r>
            <a:endParaRPr lang="en-US" dirty="0">
              <a:solidFill>
                <a:srgbClr val="000000"/>
              </a:solidFill>
            </a:endParaRPr>
          </a:p>
          <a:p>
            <a:pPr marL="305435" indent="-305435">
              <a:buFont typeface="Wingdings" panose="05020102010507070707" pitchFamily="18" charset="2"/>
              <a:buChar char="§"/>
            </a:pPr>
            <a:r>
              <a:rPr lang="en-US" dirty="0"/>
              <a:t>Based on acreage, the following could fit within the Kern County Subbasin: </a:t>
            </a:r>
            <a:endParaRPr lang="en-US" dirty="0">
              <a:solidFill>
                <a:srgbClr val="000000"/>
              </a:solidFill>
            </a:endParaRPr>
          </a:p>
          <a:p>
            <a:pPr marL="629920" lvl="1" indent="-305435">
              <a:buFont typeface="Courier New,monospace" panose="05020102010507070707" pitchFamily="18" charset="2"/>
              <a:buChar char="o"/>
            </a:pPr>
            <a:r>
              <a:rPr lang="en-US" dirty="0"/>
              <a:t>40 of the 71 approved basins across California, or  </a:t>
            </a:r>
            <a:endParaRPr lang="en-US" dirty="0">
              <a:solidFill>
                <a:srgbClr val="000000"/>
              </a:solidFill>
            </a:endParaRPr>
          </a:p>
          <a:p>
            <a:pPr marL="629920" lvl="1" indent="-305435">
              <a:buFont typeface="Courier New,monospace" panose="05020102010507070707" pitchFamily="18" charset="2"/>
              <a:buChar char="o"/>
            </a:pPr>
            <a:r>
              <a:rPr lang="en-US" dirty="0"/>
              <a:t>6 of the 9 of the approved basins in the Central Valley, or</a:t>
            </a:r>
            <a:endParaRPr lang="en-US" dirty="0">
              <a:solidFill>
                <a:srgbClr val="000000"/>
              </a:solidFill>
            </a:endParaRPr>
          </a:p>
          <a:p>
            <a:pPr marL="629920" lvl="1" indent="-305435">
              <a:buFont typeface="Courier New,monospace" panose="05020102010507070707" pitchFamily="18" charset="2"/>
              <a:buChar char="o"/>
            </a:pPr>
            <a:r>
              <a:rPr lang="en-US" dirty="0"/>
              <a:t>4 of the other Inadequate subbasins (Tule, Tulare Lake, Kaweah, and Chowchilla) combined </a:t>
            </a:r>
            <a:endParaRPr lang="en-US" dirty="0">
              <a:solidFill>
                <a:srgbClr val="000000"/>
              </a:solidFill>
            </a:endParaRPr>
          </a:p>
          <a:p>
            <a:pPr marL="305435" indent="-305435">
              <a:buFont typeface="Wingdings" panose="05020102010507070707" pitchFamily="18" charset="2"/>
              <a:buChar char="§"/>
            </a:pPr>
            <a:r>
              <a:rPr lang="en-US" dirty="0"/>
              <a:t>Over 35 water agencies represented</a:t>
            </a:r>
          </a:p>
        </p:txBody>
      </p:sp>
      <p:sp>
        <p:nvSpPr>
          <p:cNvPr id="4" name="Slide Number Placeholder 3">
            <a:extLst>
              <a:ext uri="{FF2B5EF4-FFF2-40B4-BE49-F238E27FC236}">
                <a16:creationId xmlns:a16="http://schemas.microsoft.com/office/drawing/2014/main" id="{A38BD826-B48B-63D8-EF0C-3C5CB45AEC6B}"/>
              </a:ext>
            </a:extLst>
          </p:cNvPr>
          <p:cNvSpPr>
            <a:spLocks noGrp="1"/>
          </p:cNvSpPr>
          <p:nvPr>
            <p:ph type="sldNum" sz="quarter" idx="12"/>
          </p:nvPr>
        </p:nvSpPr>
        <p:spPr>
          <a:xfrm>
            <a:off x="11139492" y="6492875"/>
            <a:ext cx="1052508" cy="365125"/>
          </a:xfrm>
        </p:spPr>
        <p:txBody>
          <a:bodyPr>
            <a:normAutofit/>
          </a:bodyPr>
          <a:lstStyle/>
          <a:p>
            <a:pPr>
              <a:spcAft>
                <a:spcPts val="600"/>
              </a:spcAft>
            </a:pPr>
            <a:fld id="{811D91A2-7241-4556-9AA4-FFBE3FB4128E}" type="slidenum">
              <a:rPr lang="en-US" smtClean="0"/>
              <a:pPr>
                <a:spcAft>
                  <a:spcPts val="600"/>
                </a:spcAft>
              </a:pPr>
              <a:t>2</a:t>
            </a:fld>
            <a:endParaRPr lang="en-US"/>
          </a:p>
        </p:txBody>
      </p:sp>
    </p:spTree>
    <p:extLst>
      <p:ext uri="{BB962C8B-B14F-4D97-AF65-F5344CB8AC3E}">
        <p14:creationId xmlns:p14="http://schemas.microsoft.com/office/powerpoint/2010/main" val="3733573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86C414-8CAF-4ECD-EC71-78E2716AFB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97B0F4-74D3-78B0-584F-EE811C6A68F9}"/>
              </a:ext>
            </a:extLst>
          </p:cNvPr>
          <p:cNvSpPr>
            <a:spLocks noGrp="1"/>
          </p:cNvSpPr>
          <p:nvPr>
            <p:ph type="title"/>
          </p:nvPr>
        </p:nvSpPr>
        <p:spPr>
          <a:xfrm>
            <a:off x="449812" y="439397"/>
            <a:ext cx="11400317" cy="1029914"/>
          </a:xfrm>
        </p:spPr>
        <p:txBody>
          <a:bodyPr lIns="91440" tIns="45720" rIns="91440" bIns="45720">
            <a:normAutofit/>
          </a:bodyPr>
          <a:lstStyle/>
          <a:p>
            <a:r>
              <a:rPr lang="en-US" dirty="0">
                <a:latin typeface="Century Gothic"/>
              </a:rPr>
              <a:t>SUBBASIN OVERVIEW</a:t>
            </a:r>
            <a:endParaRPr lang="en-US" dirty="0"/>
          </a:p>
        </p:txBody>
      </p:sp>
      <p:sp>
        <p:nvSpPr>
          <p:cNvPr id="12" name="Rectangle 11">
            <a:extLst>
              <a:ext uri="{FF2B5EF4-FFF2-40B4-BE49-F238E27FC236}">
                <a16:creationId xmlns:a16="http://schemas.microsoft.com/office/drawing/2014/main" id="{C4153A7C-804E-D16F-60AD-D0CE3A8262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FB73BAAE-A7CC-AE90-AD94-9B714B5598A6}"/>
              </a:ext>
            </a:extLst>
          </p:cNvPr>
          <p:cNvSpPr>
            <a:spLocks noGrp="1"/>
          </p:cNvSpPr>
          <p:nvPr>
            <p:ph idx="1"/>
          </p:nvPr>
        </p:nvSpPr>
        <p:spPr>
          <a:xfrm>
            <a:off x="7206878" y="1308670"/>
            <a:ext cx="4957826" cy="5316144"/>
          </a:xfrm>
        </p:spPr>
        <p:txBody>
          <a:bodyPr>
            <a:normAutofit/>
          </a:bodyPr>
          <a:lstStyle/>
          <a:p>
            <a:pPr marL="305435" indent="-305435">
              <a:buFont typeface="Wingdings" panose="05020102010507070707" pitchFamily="18" charset="2"/>
              <a:buChar char="§"/>
            </a:pPr>
            <a:r>
              <a:rPr lang="en-US" dirty="0">
                <a:solidFill>
                  <a:schemeClr val="tx1">
                    <a:lumMod val="85000"/>
                    <a:lumOff val="15000"/>
                  </a:schemeClr>
                </a:solidFill>
              </a:rPr>
              <a:t>Majority of the 657,000 acres of irrigated lands have access to surface water supplies</a:t>
            </a:r>
          </a:p>
          <a:p>
            <a:pPr marL="305435" indent="-305435">
              <a:buFont typeface="Wingdings" panose="05020102010507070707" pitchFamily="18" charset="2"/>
              <a:buChar char="§"/>
            </a:pPr>
            <a:r>
              <a:rPr lang="en-US" dirty="0">
                <a:solidFill>
                  <a:schemeClr val="tx1">
                    <a:lumMod val="85000"/>
                    <a:lumOff val="15000"/>
                  </a:schemeClr>
                </a:solidFill>
              </a:rPr>
              <a:t>~920,000 acres are native, idle, or conservation lands</a:t>
            </a:r>
          </a:p>
          <a:p>
            <a:pPr marL="305435" indent="-305435">
              <a:buFont typeface="Wingdings" panose="05020102010507070707" pitchFamily="18" charset="2"/>
              <a:buChar char="§"/>
            </a:pPr>
            <a:r>
              <a:rPr lang="en-US" dirty="0">
                <a:solidFill>
                  <a:schemeClr val="tx1">
                    <a:lumMod val="85000"/>
                    <a:lumOff val="15000"/>
                  </a:schemeClr>
                </a:solidFill>
              </a:rPr>
              <a:t>149,000 acres of urban, suburban, and rural communities</a:t>
            </a:r>
          </a:p>
          <a:p>
            <a:pPr marL="305435" indent="-305435">
              <a:buFont typeface="Wingdings" panose="05020102010507070707" pitchFamily="18" charset="2"/>
              <a:buChar char="§"/>
            </a:pPr>
            <a:r>
              <a:rPr lang="en-US" dirty="0">
                <a:solidFill>
                  <a:schemeClr val="tx1">
                    <a:lumMod val="85000"/>
                    <a:lumOff val="15000"/>
                  </a:schemeClr>
                </a:solidFill>
              </a:rPr>
              <a:t>91,000 acres of oil fields</a:t>
            </a:r>
          </a:p>
        </p:txBody>
      </p:sp>
      <p:sp>
        <p:nvSpPr>
          <p:cNvPr id="4" name="Slide Number Placeholder 3">
            <a:extLst>
              <a:ext uri="{FF2B5EF4-FFF2-40B4-BE49-F238E27FC236}">
                <a16:creationId xmlns:a16="http://schemas.microsoft.com/office/drawing/2014/main" id="{B47C6A34-1979-7A5B-302E-84247F76CBA7}"/>
              </a:ext>
            </a:extLst>
          </p:cNvPr>
          <p:cNvSpPr>
            <a:spLocks noGrp="1"/>
          </p:cNvSpPr>
          <p:nvPr>
            <p:ph type="sldNum" sz="quarter" idx="12"/>
          </p:nvPr>
        </p:nvSpPr>
        <p:spPr>
          <a:xfrm>
            <a:off x="11139492" y="6492875"/>
            <a:ext cx="1052508" cy="365125"/>
          </a:xfrm>
        </p:spPr>
        <p:txBody>
          <a:bodyPr>
            <a:normAutofit/>
          </a:bodyPr>
          <a:lstStyle/>
          <a:p>
            <a:pPr>
              <a:spcAft>
                <a:spcPts val="600"/>
              </a:spcAft>
            </a:pPr>
            <a:fld id="{811D91A2-7241-4556-9AA4-FFBE3FB4128E}" type="slidenum">
              <a:rPr lang="en-US" smtClean="0"/>
              <a:pPr>
                <a:spcAft>
                  <a:spcPts val="600"/>
                </a:spcAft>
              </a:pPr>
              <a:t>3</a:t>
            </a:fld>
            <a:endParaRPr lang="en-US"/>
          </a:p>
        </p:txBody>
      </p:sp>
      <p:pic>
        <p:nvPicPr>
          <p:cNvPr id="10" name="Picture 9">
            <a:extLst>
              <a:ext uri="{FF2B5EF4-FFF2-40B4-BE49-F238E27FC236}">
                <a16:creationId xmlns:a16="http://schemas.microsoft.com/office/drawing/2014/main" id="{DCD398C8-2AA0-7D01-5208-2ADE834504E1}"/>
              </a:ext>
            </a:extLst>
          </p:cNvPr>
          <p:cNvPicPr>
            <a:picLocks noChangeAspect="1"/>
          </p:cNvPicPr>
          <p:nvPr/>
        </p:nvPicPr>
        <p:blipFill>
          <a:blip r:embed="rId3"/>
          <a:srcRect t="2548"/>
          <a:stretch/>
        </p:blipFill>
        <p:spPr>
          <a:xfrm>
            <a:off x="207954" y="1434510"/>
            <a:ext cx="6895464" cy="4823452"/>
          </a:xfrm>
          <a:prstGeom prst="rect">
            <a:avLst/>
          </a:prstGeom>
        </p:spPr>
      </p:pic>
    </p:spTree>
    <p:extLst>
      <p:ext uri="{BB962C8B-B14F-4D97-AF65-F5344CB8AC3E}">
        <p14:creationId xmlns:p14="http://schemas.microsoft.com/office/powerpoint/2010/main" val="3300671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C80792-B25D-A821-C83C-80F4A3BD0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B82601-439D-B08F-8190-D0B129606734}"/>
              </a:ext>
            </a:extLst>
          </p:cNvPr>
          <p:cNvSpPr>
            <a:spLocks noGrp="1"/>
          </p:cNvSpPr>
          <p:nvPr>
            <p:ph type="title"/>
          </p:nvPr>
        </p:nvSpPr>
        <p:spPr>
          <a:xfrm>
            <a:off x="449812" y="439397"/>
            <a:ext cx="11400317" cy="1029914"/>
          </a:xfrm>
        </p:spPr>
        <p:txBody>
          <a:bodyPr lIns="91440" tIns="45720" rIns="91440" bIns="45720">
            <a:normAutofit/>
          </a:bodyPr>
          <a:lstStyle/>
          <a:p>
            <a:r>
              <a:rPr lang="en-US" dirty="0">
                <a:latin typeface="Century Gothic"/>
              </a:rPr>
              <a:t>SUBBASIN OVERVIEW</a:t>
            </a:r>
            <a:endParaRPr lang="en-US" dirty="0"/>
          </a:p>
        </p:txBody>
      </p:sp>
      <p:sp>
        <p:nvSpPr>
          <p:cNvPr id="12" name="Rectangle 11">
            <a:extLst>
              <a:ext uri="{FF2B5EF4-FFF2-40B4-BE49-F238E27FC236}">
                <a16:creationId xmlns:a16="http://schemas.microsoft.com/office/drawing/2014/main" id="{B5EF4D57-A9DB-5819-3CDE-C35AC04670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4D10405-7E57-0CE2-C00A-B443A3D2B3A5}"/>
              </a:ext>
            </a:extLst>
          </p:cNvPr>
          <p:cNvSpPr>
            <a:spLocks noGrp="1"/>
          </p:cNvSpPr>
          <p:nvPr>
            <p:ph type="sldNum" sz="quarter" idx="12"/>
          </p:nvPr>
        </p:nvSpPr>
        <p:spPr>
          <a:xfrm>
            <a:off x="11139492" y="6492875"/>
            <a:ext cx="1052508" cy="365125"/>
          </a:xfrm>
        </p:spPr>
        <p:txBody>
          <a:bodyPr>
            <a:normAutofit/>
          </a:bodyPr>
          <a:lstStyle/>
          <a:p>
            <a:pPr>
              <a:spcAft>
                <a:spcPts val="600"/>
              </a:spcAft>
            </a:pPr>
            <a:fld id="{811D91A2-7241-4556-9AA4-FFBE3FB4128E}" type="slidenum">
              <a:rPr lang="en-US" smtClean="0"/>
              <a:pPr>
                <a:spcAft>
                  <a:spcPts val="600"/>
                </a:spcAft>
              </a:pPr>
              <a:t>4</a:t>
            </a:fld>
            <a:endParaRPr lang="en-US"/>
          </a:p>
        </p:txBody>
      </p:sp>
      <p:sp>
        <p:nvSpPr>
          <p:cNvPr id="7" name="Freeform 3">
            <a:extLst>
              <a:ext uri="{FF2B5EF4-FFF2-40B4-BE49-F238E27FC236}">
                <a16:creationId xmlns:a16="http://schemas.microsoft.com/office/drawing/2014/main" id="{ED4C7163-F796-BC22-C309-A597405D8869}"/>
              </a:ext>
            </a:extLst>
          </p:cNvPr>
          <p:cNvSpPr/>
          <p:nvPr/>
        </p:nvSpPr>
        <p:spPr>
          <a:xfrm>
            <a:off x="341871" y="1469311"/>
            <a:ext cx="11115561" cy="4795028"/>
          </a:xfrm>
          <a:custGeom>
            <a:avLst/>
            <a:gdLst/>
            <a:ahLst/>
            <a:cxnLst/>
            <a:rect l="l" t="t" r="r" b="b"/>
            <a:pathLst>
              <a:path w="12525483" h="6629788">
                <a:moveTo>
                  <a:pt x="0" y="0"/>
                </a:moveTo>
                <a:lnTo>
                  <a:pt x="12525483" y="0"/>
                </a:lnTo>
                <a:lnTo>
                  <a:pt x="12525483" y="6629788"/>
                </a:lnTo>
                <a:lnTo>
                  <a:pt x="0" y="6629788"/>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925655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95121-1296-4234-364F-F8AB21614047}"/>
              </a:ext>
            </a:extLst>
          </p:cNvPr>
          <p:cNvSpPr>
            <a:spLocks noGrp="1"/>
          </p:cNvSpPr>
          <p:nvPr>
            <p:ph type="title"/>
          </p:nvPr>
        </p:nvSpPr>
        <p:spPr>
          <a:xfrm>
            <a:off x="449813" y="439397"/>
            <a:ext cx="11029616" cy="1013800"/>
          </a:xfrm>
        </p:spPr>
        <p:txBody>
          <a:bodyPr lIns="91440" tIns="45720" rIns="91440" bIns="45720">
            <a:normAutofit/>
          </a:bodyPr>
          <a:lstStyle/>
          <a:p>
            <a:r>
              <a:rPr lang="en-US" dirty="0">
                <a:latin typeface="Century Gothic"/>
              </a:rPr>
              <a:t>Kern county water Overview</a:t>
            </a:r>
            <a:endParaRPr lang="en-US" dirty="0"/>
          </a:p>
        </p:txBody>
      </p:sp>
      <p:sp>
        <p:nvSpPr>
          <p:cNvPr id="12" name="Rectangle 11">
            <a:extLst>
              <a:ext uri="{FF2B5EF4-FFF2-40B4-BE49-F238E27FC236}">
                <a16:creationId xmlns:a16="http://schemas.microsoft.com/office/drawing/2014/main" id="{2E32075D-9299-4657-87D7-B9987B7FD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6D35EA5-614A-12FA-298C-E6BD959AA33B}"/>
              </a:ext>
            </a:extLst>
          </p:cNvPr>
          <p:cNvSpPr>
            <a:spLocks noGrp="1"/>
          </p:cNvSpPr>
          <p:nvPr>
            <p:ph type="sldNum" sz="quarter" idx="12"/>
          </p:nvPr>
        </p:nvSpPr>
        <p:spPr>
          <a:xfrm>
            <a:off x="11139492" y="6492875"/>
            <a:ext cx="1052508" cy="365125"/>
          </a:xfrm>
        </p:spPr>
        <p:txBody>
          <a:bodyPr>
            <a:normAutofit/>
          </a:bodyPr>
          <a:lstStyle/>
          <a:p>
            <a:pPr>
              <a:spcAft>
                <a:spcPts val="600"/>
              </a:spcAft>
            </a:pPr>
            <a:fld id="{811D91A2-7241-4556-9AA4-FFBE3FB4128E}" type="slidenum">
              <a:rPr lang="en-US" smtClean="0"/>
              <a:pPr>
                <a:spcAft>
                  <a:spcPts val="600"/>
                </a:spcAft>
              </a:pPr>
              <a:t>5</a:t>
            </a:fld>
            <a:endParaRPr lang="en-US"/>
          </a:p>
        </p:txBody>
      </p:sp>
      <p:graphicFrame>
        <p:nvGraphicFramePr>
          <p:cNvPr id="7" name="Table 3">
            <a:extLst>
              <a:ext uri="{FF2B5EF4-FFF2-40B4-BE49-F238E27FC236}">
                <a16:creationId xmlns:a16="http://schemas.microsoft.com/office/drawing/2014/main" id="{FF38016A-5E96-6989-FB9D-9CDCE891DB48}"/>
              </a:ext>
            </a:extLst>
          </p:cNvPr>
          <p:cNvGraphicFramePr>
            <a:graphicFrameLocks noGrp="1"/>
          </p:cNvGraphicFramePr>
          <p:nvPr>
            <p:extLst>
              <p:ext uri="{D42A27DB-BD31-4B8C-83A1-F6EECF244321}">
                <p14:modId xmlns:p14="http://schemas.microsoft.com/office/powerpoint/2010/main" val="514138664"/>
              </p:ext>
            </p:extLst>
          </p:nvPr>
        </p:nvGraphicFramePr>
        <p:xfrm>
          <a:off x="382524" y="1073023"/>
          <a:ext cx="6713219" cy="5602415"/>
        </p:xfrm>
        <a:graphic>
          <a:graphicData uri="http://schemas.openxmlformats.org/drawingml/2006/table">
            <a:tbl>
              <a:tblPr/>
              <a:tblGrid>
                <a:gridCol w="2624499">
                  <a:extLst>
                    <a:ext uri="{9D8B030D-6E8A-4147-A177-3AD203B41FA5}">
                      <a16:colId xmlns:a16="http://schemas.microsoft.com/office/drawing/2014/main" val="20000"/>
                    </a:ext>
                  </a:extLst>
                </a:gridCol>
                <a:gridCol w="1745216">
                  <a:extLst>
                    <a:ext uri="{9D8B030D-6E8A-4147-A177-3AD203B41FA5}">
                      <a16:colId xmlns:a16="http://schemas.microsoft.com/office/drawing/2014/main" val="20001"/>
                    </a:ext>
                  </a:extLst>
                </a:gridCol>
                <a:gridCol w="2343504">
                  <a:extLst>
                    <a:ext uri="{9D8B030D-6E8A-4147-A177-3AD203B41FA5}">
                      <a16:colId xmlns:a16="http://schemas.microsoft.com/office/drawing/2014/main" val="20002"/>
                    </a:ext>
                  </a:extLst>
                </a:gridCol>
              </a:tblGrid>
              <a:tr h="650193">
                <a:tc>
                  <a:txBody>
                    <a:bodyPr/>
                    <a:lstStyle/>
                    <a:p>
                      <a:pPr algn="ctr">
                        <a:lnSpc>
                          <a:spcPts val="3079"/>
                        </a:lnSpc>
                        <a:defRPr/>
                      </a:pPr>
                      <a:r>
                        <a:rPr lang="en-US" sz="2199" dirty="0">
                          <a:solidFill>
                            <a:srgbClr val="000000"/>
                          </a:solidFill>
                          <a:latin typeface="Helvetica Now Display"/>
                          <a:ea typeface="Helvetica Now Display"/>
                          <a:cs typeface="Helvetica Now Display"/>
                          <a:sym typeface="Helvetica Now Display"/>
                        </a:rPr>
                        <a:t>Source of Water</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a:lnSpc>
                          <a:spcPts val="3079"/>
                        </a:lnSpc>
                        <a:defRPr/>
                      </a:pPr>
                      <a:r>
                        <a:rPr lang="en-US" sz="2199" b="1">
                          <a:solidFill>
                            <a:srgbClr val="000000"/>
                          </a:solidFill>
                          <a:latin typeface="Helvetica Now Display Bold"/>
                          <a:ea typeface="Helvetica Now Display Bold"/>
                          <a:cs typeface="Helvetica Now Display Bold"/>
                          <a:sym typeface="Helvetica Now Display Bold"/>
                        </a:rPr>
                        <a:t>Percent</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a:lnSpc>
                          <a:spcPts val="3079"/>
                        </a:lnSpc>
                        <a:defRPr/>
                      </a:pPr>
                      <a:r>
                        <a:rPr lang="en-US" sz="2199" b="1">
                          <a:solidFill>
                            <a:srgbClr val="000000"/>
                          </a:solidFill>
                          <a:latin typeface="Helvetica Now Display Bold"/>
                          <a:ea typeface="Helvetica Now Display Bold"/>
                          <a:cs typeface="Helvetica Now Display Bold"/>
                          <a:sym typeface="Helvetica Now Display Bold"/>
                        </a:rPr>
                        <a:t>Average Year</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extLst>
                  <a:ext uri="{0D108BD9-81ED-4DB2-BD59-A6C34878D82A}">
                    <a16:rowId xmlns:a16="http://schemas.microsoft.com/office/drawing/2014/main" val="10000"/>
                  </a:ext>
                </a:extLst>
              </a:tr>
              <a:tr h="661151">
                <a:tc>
                  <a:txBody>
                    <a:bodyPr/>
                    <a:lstStyle/>
                    <a:p>
                      <a:pPr algn="ctr">
                        <a:lnSpc>
                          <a:spcPts val="3079"/>
                        </a:lnSpc>
                        <a:defRPr/>
                      </a:pPr>
                      <a:r>
                        <a:rPr lang="en-US" sz="2199" dirty="0">
                          <a:solidFill>
                            <a:srgbClr val="000000"/>
                          </a:solidFill>
                          <a:latin typeface="Helvetica Now Display"/>
                          <a:ea typeface="Helvetica Now Display"/>
                          <a:cs typeface="Helvetica Now Display"/>
                          <a:sym typeface="Helvetica Now Display"/>
                        </a:rPr>
                        <a:t>Kern River</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3219"/>
                        </a:lnSpc>
                        <a:defRPr/>
                      </a:pPr>
                      <a:r>
                        <a:rPr lang="en-US" sz="2299">
                          <a:solidFill>
                            <a:srgbClr val="000000"/>
                          </a:solidFill>
                          <a:latin typeface="Helvetica Now Display"/>
                          <a:ea typeface="Helvetica Now Display"/>
                          <a:cs typeface="Helvetica Now Display"/>
                          <a:sym typeface="Helvetica Now Display"/>
                        </a:rPr>
                        <a:t>21%</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700,000</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1"/>
                  </a:ext>
                </a:extLst>
              </a:tr>
              <a:tr h="995035">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State Water Project</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21%</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3079"/>
                        </a:lnSpc>
                        <a:defRPr/>
                      </a:pPr>
                      <a:r>
                        <a:rPr lang="en-US" sz="2199" dirty="0">
                          <a:solidFill>
                            <a:srgbClr val="000000"/>
                          </a:solidFill>
                          <a:latin typeface="Helvetica Now Display"/>
                          <a:ea typeface="Helvetica Now Display"/>
                          <a:cs typeface="Helvetica Now Display"/>
                          <a:sym typeface="Helvetica Now Display"/>
                        </a:rPr>
                        <a:t>700,000</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2"/>
                  </a:ext>
                </a:extLst>
              </a:tr>
              <a:tr h="650193">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Federal CVP</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12%</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400,000</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3"/>
                  </a:ext>
                </a:extLst>
              </a:tr>
              <a:tr h="650193">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Other Sources</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15%</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500,000</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4"/>
                  </a:ext>
                </a:extLst>
              </a:tr>
              <a:tr h="650193">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Groundwater</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31%</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1,100,000</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5"/>
                  </a:ext>
                </a:extLst>
              </a:tr>
              <a:tr h="650193">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TOTAL</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3079"/>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3079"/>
                        </a:lnSpc>
                        <a:defRPr/>
                      </a:pPr>
                      <a:r>
                        <a:rPr lang="en-US" sz="2199" dirty="0">
                          <a:solidFill>
                            <a:srgbClr val="000000"/>
                          </a:solidFill>
                          <a:latin typeface="Helvetica Now Display"/>
                          <a:ea typeface="Helvetica Now Display"/>
                          <a:cs typeface="Helvetica Now Display"/>
                          <a:sym typeface="Helvetica Now Display"/>
                        </a:rPr>
                        <a:t>3,400,000</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6"/>
                  </a:ext>
                </a:extLst>
              </a:tr>
            </a:tbl>
          </a:graphicData>
        </a:graphic>
      </p:graphicFrame>
      <p:graphicFrame>
        <p:nvGraphicFramePr>
          <p:cNvPr id="8" name="Table 5">
            <a:extLst>
              <a:ext uri="{FF2B5EF4-FFF2-40B4-BE49-F238E27FC236}">
                <a16:creationId xmlns:a16="http://schemas.microsoft.com/office/drawing/2014/main" id="{22ECF05D-E814-F771-F11C-58E370D2AC8D}"/>
              </a:ext>
            </a:extLst>
          </p:cNvPr>
          <p:cNvGraphicFramePr>
            <a:graphicFrameLocks noGrp="1"/>
          </p:cNvGraphicFramePr>
          <p:nvPr>
            <p:extLst>
              <p:ext uri="{D42A27DB-BD31-4B8C-83A1-F6EECF244321}">
                <p14:modId xmlns:p14="http://schemas.microsoft.com/office/powerpoint/2010/main" val="1030592741"/>
              </p:ext>
            </p:extLst>
          </p:nvPr>
        </p:nvGraphicFramePr>
        <p:xfrm>
          <a:off x="7993930" y="1055718"/>
          <a:ext cx="2920737" cy="5602415"/>
        </p:xfrm>
        <a:graphic>
          <a:graphicData uri="http://schemas.openxmlformats.org/drawingml/2006/table">
            <a:tbl>
              <a:tblPr/>
              <a:tblGrid>
                <a:gridCol w="2920737">
                  <a:extLst>
                    <a:ext uri="{9D8B030D-6E8A-4147-A177-3AD203B41FA5}">
                      <a16:colId xmlns:a16="http://schemas.microsoft.com/office/drawing/2014/main" val="20000"/>
                    </a:ext>
                  </a:extLst>
                </a:gridCol>
              </a:tblGrid>
              <a:tr h="800345">
                <a:tc>
                  <a:txBody>
                    <a:bodyPr/>
                    <a:lstStyle/>
                    <a:p>
                      <a:pPr algn="ctr">
                        <a:lnSpc>
                          <a:spcPts val="3079"/>
                        </a:lnSpc>
                        <a:defRPr/>
                      </a:pPr>
                      <a:r>
                        <a:rPr lang="en-US" sz="2199" b="1" dirty="0">
                          <a:solidFill>
                            <a:srgbClr val="000000"/>
                          </a:solidFill>
                          <a:latin typeface="Helvetica Now Display Bold"/>
                          <a:ea typeface="Helvetica Now Display Bold"/>
                          <a:cs typeface="Helvetica Now Display Bold"/>
                          <a:sym typeface="Helvetica Now Display Bold"/>
                        </a:rPr>
                        <a:t>2024</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extLst>
                  <a:ext uri="{0D108BD9-81ED-4DB2-BD59-A6C34878D82A}">
                    <a16:rowId xmlns:a16="http://schemas.microsoft.com/office/drawing/2014/main" val="10000"/>
                  </a:ext>
                </a:extLst>
              </a:tr>
              <a:tr h="800345">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581,480</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1"/>
                  </a:ext>
                </a:extLst>
              </a:tr>
              <a:tr h="800345">
                <a:tc>
                  <a:txBody>
                    <a:bodyPr/>
                    <a:lstStyle/>
                    <a:p>
                      <a:pPr algn="ctr">
                        <a:lnSpc>
                          <a:spcPts val="3079"/>
                        </a:lnSpc>
                        <a:defRPr/>
                      </a:pPr>
                      <a:r>
                        <a:rPr lang="en-US" sz="2199" dirty="0">
                          <a:solidFill>
                            <a:srgbClr val="000000"/>
                          </a:solidFill>
                          <a:latin typeface="Helvetica Now Display"/>
                          <a:ea typeface="Helvetica Now Display"/>
                          <a:cs typeface="Helvetica Now Display"/>
                          <a:sym typeface="Helvetica Now Display"/>
                        </a:rPr>
                        <a:t>989,672</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2"/>
                  </a:ext>
                </a:extLst>
              </a:tr>
              <a:tr h="800345">
                <a:tc>
                  <a:txBody>
                    <a:bodyPr/>
                    <a:lstStyle/>
                    <a:p>
                      <a:pPr algn="ctr">
                        <a:lnSpc>
                          <a:spcPts val="3079"/>
                        </a:lnSpc>
                        <a:defRPr/>
                      </a:pPr>
                      <a:r>
                        <a:rPr lang="en-US" sz="2199" dirty="0">
                          <a:solidFill>
                            <a:srgbClr val="000000"/>
                          </a:solidFill>
                          <a:latin typeface="Helvetica Now Display"/>
                          <a:ea typeface="Helvetica Now Display"/>
                          <a:cs typeface="Helvetica Now Display"/>
                          <a:sym typeface="Helvetica Now Display"/>
                        </a:rPr>
                        <a:t>393,258</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3"/>
                  </a:ext>
                </a:extLst>
              </a:tr>
              <a:tr h="800345">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168,084</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4"/>
                  </a:ext>
                </a:extLst>
              </a:tr>
              <a:tr h="800345">
                <a:tc>
                  <a:txBody>
                    <a:bodyPr/>
                    <a:lstStyle/>
                    <a:p>
                      <a:pPr algn="ctr">
                        <a:lnSpc>
                          <a:spcPts val="3079"/>
                        </a:lnSpc>
                        <a:defRPr/>
                      </a:pPr>
                      <a:r>
                        <a:rPr lang="en-US" sz="2199">
                          <a:solidFill>
                            <a:srgbClr val="000000"/>
                          </a:solidFill>
                          <a:latin typeface="Helvetica Now Display"/>
                          <a:ea typeface="Helvetica Now Display"/>
                          <a:cs typeface="Helvetica Now Display"/>
                          <a:sym typeface="Helvetica Now Display"/>
                        </a:rPr>
                        <a:t>1,179,906</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5"/>
                  </a:ext>
                </a:extLst>
              </a:tr>
              <a:tr h="800345">
                <a:tc>
                  <a:txBody>
                    <a:bodyPr/>
                    <a:lstStyle/>
                    <a:p>
                      <a:pPr algn="ctr">
                        <a:lnSpc>
                          <a:spcPts val="3079"/>
                        </a:lnSpc>
                        <a:defRPr/>
                      </a:pPr>
                      <a:r>
                        <a:rPr lang="en-US" sz="2199" dirty="0">
                          <a:solidFill>
                            <a:srgbClr val="000000"/>
                          </a:solidFill>
                          <a:latin typeface="Helvetica Now Display"/>
                          <a:ea typeface="Helvetica Now Display"/>
                          <a:cs typeface="Helvetica Now Display"/>
                          <a:sym typeface="Helvetica Now Display"/>
                        </a:rPr>
                        <a:t>3,312,399</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221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6551-6304-ED55-9968-7C4F5937EA87}"/>
              </a:ext>
            </a:extLst>
          </p:cNvPr>
          <p:cNvSpPr>
            <a:spLocks noGrp="1"/>
          </p:cNvSpPr>
          <p:nvPr>
            <p:ph type="title"/>
          </p:nvPr>
        </p:nvSpPr>
        <p:spPr/>
        <p:txBody>
          <a:bodyPr/>
          <a:lstStyle/>
          <a:p>
            <a:r>
              <a:rPr lang="en-US" dirty="0"/>
              <a:t>HISTORICAL WATER USE 2019-2025</a:t>
            </a:r>
          </a:p>
        </p:txBody>
      </p:sp>
      <p:sp>
        <p:nvSpPr>
          <p:cNvPr id="4" name="Slide Number Placeholder 3">
            <a:extLst>
              <a:ext uri="{FF2B5EF4-FFF2-40B4-BE49-F238E27FC236}">
                <a16:creationId xmlns:a16="http://schemas.microsoft.com/office/drawing/2014/main" id="{54474522-DCDD-E062-4C2A-BEA10F01519A}"/>
              </a:ext>
            </a:extLst>
          </p:cNvPr>
          <p:cNvSpPr>
            <a:spLocks noGrp="1"/>
          </p:cNvSpPr>
          <p:nvPr>
            <p:ph type="sldNum" sz="quarter" idx="12"/>
          </p:nvPr>
        </p:nvSpPr>
        <p:spPr/>
        <p:txBody>
          <a:bodyPr/>
          <a:lstStyle/>
          <a:p>
            <a:fld id="{811D91A2-7241-4556-9AA4-FFBE3FB4128E}" type="slidenum">
              <a:rPr lang="en-US" smtClean="0"/>
              <a:pPr/>
              <a:t>6</a:t>
            </a:fld>
            <a:endParaRPr lang="en-US"/>
          </a:p>
        </p:txBody>
      </p:sp>
      <p:pic>
        <p:nvPicPr>
          <p:cNvPr id="6" name="Content Placeholder 5">
            <a:extLst>
              <a:ext uri="{FF2B5EF4-FFF2-40B4-BE49-F238E27FC236}">
                <a16:creationId xmlns:a16="http://schemas.microsoft.com/office/drawing/2014/main" id="{634752F9-5BFF-6D21-DEEE-0C31273BD6E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70512" y="1383723"/>
            <a:ext cx="7450975" cy="4281055"/>
          </a:xfrm>
          <a:prstGeom prst="rect">
            <a:avLst/>
          </a:prstGeom>
        </p:spPr>
      </p:pic>
    </p:spTree>
    <p:extLst>
      <p:ext uri="{BB962C8B-B14F-4D97-AF65-F5344CB8AC3E}">
        <p14:creationId xmlns:p14="http://schemas.microsoft.com/office/powerpoint/2010/main" val="995271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B5FF0-28B7-6BEE-BC5B-91AB0FF38CFF}"/>
              </a:ext>
            </a:extLst>
          </p:cNvPr>
          <p:cNvSpPr>
            <a:spLocks noGrp="1"/>
          </p:cNvSpPr>
          <p:nvPr>
            <p:ph type="title"/>
          </p:nvPr>
        </p:nvSpPr>
        <p:spPr/>
        <p:txBody>
          <a:bodyPr/>
          <a:lstStyle/>
          <a:p>
            <a:r>
              <a:rPr lang="en-US" dirty="0"/>
              <a:t>STATE WATER INSTABILITY </a:t>
            </a:r>
          </a:p>
        </p:txBody>
      </p:sp>
      <p:sp>
        <p:nvSpPr>
          <p:cNvPr id="4" name="Slide Number Placeholder 3">
            <a:extLst>
              <a:ext uri="{FF2B5EF4-FFF2-40B4-BE49-F238E27FC236}">
                <a16:creationId xmlns:a16="http://schemas.microsoft.com/office/drawing/2014/main" id="{74F4484A-6EF6-F5A7-4A5A-6C58CE73DC76}"/>
              </a:ext>
            </a:extLst>
          </p:cNvPr>
          <p:cNvSpPr>
            <a:spLocks noGrp="1"/>
          </p:cNvSpPr>
          <p:nvPr>
            <p:ph type="sldNum" sz="quarter" idx="12"/>
          </p:nvPr>
        </p:nvSpPr>
        <p:spPr/>
        <p:txBody>
          <a:bodyPr/>
          <a:lstStyle/>
          <a:p>
            <a:fld id="{811D91A2-7241-4556-9AA4-FFBE3FB4128E}" type="slidenum">
              <a:rPr lang="en-US" smtClean="0"/>
              <a:pPr/>
              <a:t>7</a:t>
            </a:fld>
            <a:endParaRPr lang="en-US"/>
          </a:p>
        </p:txBody>
      </p:sp>
      <p:sp>
        <p:nvSpPr>
          <p:cNvPr id="8" name="Freeform 3">
            <a:extLst>
              <a:ext uri="{FF2B5EF4-FFF2-40B4-BE49-F238E27FC236}">
                <a16:creationId xmlns:a16="http://schemas.microsoft.com/office/drawing/2014/main" id="{F260A8FD-31C9-C5BE-E551-D523385EFAE3}"/>
              </a:ext>
            </a:extLst>
          </p:cNvPr>
          <p:cNvSpPr/>
          <p:nvPr/>
        </p:nvSpPr>
        <p:spPr>
          <a:xfrm>
            <a:off x="1240185" y="1219915"/>
            <a:ext cx="9423409" cy="5177131"/>
          </a:xfrm>
          <a:custGeom>
            <a:avLst/>
            <a:gdLst/>
            <a:ahLst/>
            <a:cxnLst/>
            <a:rect l="l" t="t" r="r" b="b"/>
            <a:pathLst>
              <a:path w="15585066" h="6993798">
                <a:moveTo>
                  <a:pt x="0" y="0"/>
                </a:moveTo>
                <a:lnTo>
                  <a:pt x="15585067" y="0"/>
                </a:lnTo>
                <a:lnTo>
                  <a:pt x="15585067" y="6993799"/>
                </a:lnTo>
                <a:lnTo>
                  <a:pt x="0" y="6993799"/>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445837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762E8-B809-9C52-CBC4-391A3CF212BF}"/>
              </a:ext>
            </a:extLst>
          </p:cNvPr>
          <p:cNvSpPr>
            <a:spLocks noGrp="1"/>
          </p:cNvSpPr>
          <p:nvPr>
            <p:ph type="title"/>
          </p:nvPr>
        </p:nvSpPr>
        <p:spPr/>
        <p:txBody>
          <a:bodyPr/>
          <a:lstStyle/>
          <a:p>
            <a:r>
              <a:rPr lang="en-US" dirty="0"/>
              <a:t>SUSTAINABLE GROUNDWATER MANAGEMENT ACT</a:t>
            </a:r>
          </a:p>
        </p:txBody>
      </p:sp>
      <p:sp>
        <p:nvSpPr>
          <p:cNvPr id="3" name="Content Placeholder 2">
            <a:extLst>
              <a:ext uri="{FF2B5EF4-FFF2-40B4-BE49-F238E27FC236}">
                <a16:creationId xmlns:a16="http://schemas.microsoft.com/office/drawing/2014/main" id="{7CEB3348-5FA0-2B90-68CE-05EEDC7D08F0}"/>
              </a:ext>
            </a:extLst>
          </p:cNvPr>
          <p:cNvSpPr>
            <a:spLocks noGrp="1"/>
          </p:cNvSpPr>
          <p:nvPr>
            <p:ph idx="1"/>
          </p:nvPr>
        </p:nvSpPr>
        <p:spPr/>
        <p:txBody>
          <a:bodyPr>
            <a:normAutofit lnSpcReduction="10000"/>
          </a:bodyPr>
          <a:lstStyle/>
          <a:p>
            <a:r>
              <a:rPr lang="en-US" dirty="0"/>
              <a:t>Legislation passed in 2014, SGMA requires local agencies to form groundwater sustainability agencies (GSAs) for the high and medium priority basins. </a:t>
            </a:r>
          </a:p>
          <a:p>
            <a:pPr lvl="1"/>
            <a:r>
              <a:rPr lang="en-US" dirty="0"/>
              <a:t>GSAs develop and implement plans to avoid undesirable results and mitigate overdraft within 20 years. </a:t>
            </a:r>
          </a:p>
          <a:p>
            <a:pPr lvl="1"/>
            <a:r>
              <a:rPr lang="en-US" dirty="0"/>
              <a:t>Sustainable by 2040</a:t>
            </a:r>
          </a:p>
          <a:p>
            <a:pPr lvl="1"/>
            <a:r>
              <a:rPr lang="en-US" dirty="0"/>
              <a:t>Regulatory oversight of plans and use of water.  </a:t>
            </a:r>
          </a:p>
          <a:p>
            <a:pPr lvl="1"/>
            <a:r>
              <a:rPr lang="en-US" dirty="0"/>
              <a:t>If plans demanded inadequate, State takes over</a:t>
            </a:r>
          </a:p>
          <a:p>
            <a:pPr lvl="1"/>
            <a:r>
              <a:rPr lang="en-US" b="1" dirty="0"/>
              <a:t>Subsidence, overdraft, water quality, minimum threshold (lowest aquifer can fall)</a:t>
            </a:r>
          </a:p>
          <a:p>
            <a:endParaRPr lang="en-US" dirty="0"/>
          </a:p>
        </p:txBody>
      </p:sp>
      <p:sp>
        <p:nvSpPr>
          <p:cNvPr id="4" name="Slide Number Placeholder 3">
            <a:extLst>
              <a:ext uri="{FF2B5EF4-FFF2-40B4-BE49-F238E27FC236}">
                <a16:creationId xmlns:a16="http://schemas.microsoft.com/office/drawing/2014/main" id="{BB4757F3-9275-B912-C91D-40784E338ECB}"/>
              </a:ext>
            </a:extLst>
          </p:cNvPr>
          <p:cNvSpPr>
            <a:spLocks noGrp="1"/>
          </p:cNvSpPr>
          <p:nvPr>
            <p:ph type="sldNum" sz="quarter" idx="12"/>
          </p:nvPr>
        </p:nvSpPr>
        <p:spPr/>
        <p:txBody>
          <a:bodyPr/>
          <a:lstStyle/>
          <a:p>
            <a:fld id="{811D91A2-7241-4556-9AA4-FFBE3FB4128E}" type="slidenum">
              <a:rPr lang="en-US" smtClean="0"/>
              <a:pPr/>
              <a:t>8</a:t>
            </a:fld>
            <a:endParaRPr lang="en-US"/>
          </a:p>
        </p:txBody>
      </p:sp>
    </p:spTree>
    <p:extLst>
      <p:ext uri="{BB962C8B-B14F-4D97-AF65-F5344CB8AC3E}">
        <p14:creationId xmlns:p14="http://schemas.microsoft.com/office/powerpoint/2010/main" val="3175176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15C69D-A55D-847D-93BD-075FAB37EC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A92EA3-3A76-9328-FC9B-E546BE663D25}"/>
              </a:ext>
            </a:extLst>
          </p:cNvPr>
          <p:cNvSpPr>
            <a:spLocks noGrp="1"/>
          </p:cNvSpPr>
          <p:nvPr>
            <p:ph type="title"/>
          </p:nvPr>
        </p:nvSpPr>
        <p:spPr>
          <a:xfrm>
            <a:off x="449812" y="439397"/>
            <a:ext cx="11400317" cy="1029914"/>
          </a:xfrm>
        </p:spPr>
        <p:txBody>
          <a:bodyPr lIns="91440" tIns="45720" rIns="91440" bIns="45720">
            <a:normAutofit/>
          </a:bodyPr>
          <a:lstStyle/>
          <a:p>
            <a:r>
              <a:rPr lang="en-US" dirty="0">
                <a:latin typeface="Century Gothic"/>
              </a:rPr>
              <a:t>SGMA OVERVIEW</a:t>
            </a:r>
            <a:endParaRPr lang="en-US" dirty="0"/>
          </a:p>
        </p:txBody>
      </p:sp>
      <p:sp>
        <p:nvSpPr>
          <p:cNvPr id="12" name="Rectangle 11">
            <a:extLst>
              <a:ext uri="{FF2B5EF4-FFF2-40B4-BE49-F238E27FC236}">
                <a16:creationId xmlns:a16="http://schemas.microsoft.com/office/drawing/2014/main" id="{AC2F2542-D6BE-FED0-3517-C87CB3F74E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58DFFA0-E669-64B2-6694-F2A363BA35E1}"/>
              </a:ext>
            </a:extLst>
          </p:cNvPr>
          <p:cNvSpPr>
            <a:spLocks noGrp="1"/>
          </p:cNvSpPr>
          <p:nvPr>
            <p:ph type="sldNum" sz="quarter" idx="12"/>
          </p:nvPr>
        </p:nvSpPr>
        <p:spPr>
          <a:xfrm>
            <a:off x="11139492" y="6492875"/>
            <a:ext cx="1052508" cy="365125"/>
          </a:xfrm>
        </p:spPr>
        <p:txBody>
          <a:bodyPr>
            <a:normAutofit/>
          </a:bodyPr>
          <a:lstStyle/>
          <a:p>
            <a:pPr>
              <a:spcAft>
                <a:spcPts val="600"/>
              </a:spcAft>
            </a:pPr>
            <a:fld id="{811D91A2-7241-4556-9AA4-FFBE3FB4128E}" type="slidenum">
              <a:rPr lang="en-US" smtClean="0"/>
              <a:pPr>
                <a:spcAft>
                  <a:spcPts val="600"/>
                </a:spcAft>
              </a:pPr>
              <a:t>9</a:t>
            </a:fld>
            <a:endParaRPr lang="en-US"/>
          </a:p>
        </p:txBody>
      </p:sp>
      <p:sp>
        <p:nvSpPr>
          <p:cNvPr id="3" name="Freeform 4">
            <a:extLst>
              <a:ext uri="{FF2B5EF4-FFF2-40B4-BE49-F238E27FC236}">
                <a16:creationId xmlns:a16="http://schemas.microsoft.com/office/drawing/2014/main" id="{C48E67C4-EF62-BAD3-3284-D270425F26DF}"/>
              </a:ext>
            </a:extLst>
          </p:cNvPr>
          <p:cNvSpPr/>
          <p:nvPr/>
        </p:nvSpPr>
        <p:spPr>
          <a:xfrm>
            <a:off x="446533" y="1611515"/>
            <a:ext cx="6687739" cy="4501721"/>
          </a:xfrm>
          <a:custGeom>
            <a:avLst/>
            <a:gdLst/>
            <a:ahLst/>
            <a:cxnLst/>
            <a:rect l="l" t="t" r="r" b="b"/>
            <a:pathLst>
              <a:path w="7640591" h="5197806">
                <a:moveTo>
                  <a:pt x="0" y="0"/>
                </a:moveTo>
                <a:lnTo>
                  <a:pt x="7640591" y="0"/>
                </a:lnTo>
                <a:lnTo>
                  <a:pt x="7640591" y="5197806"/>
                </a:lnTo>
                <a:lnTo>
                  <a:pt x="0" y="5197806"/>
                </a:lnTo>
                <a:lnTo>
                  <a:pt x="0" y="0"/>
                </a:lnTo>
                <a:close/>
              </a:path>
            </a:pathLst>
          </a:custGeom>
          <a:blipFill>
            <a:blip r:embed="rId3"/>
            <a:stretch>
              <a:fillRect/>
            </a:stretch>
          </a:blipFill>
        </p:spPr>
        <p:txBody>
          <a:bodyPr/>
          <a:lstStyle/>
          <a:p>
            <a:endParaRPr lang="en-US"/>
          </a:p>
        </p:txBody>
      </p:sp>
      <p:sp>
        <p:nvSpPr>
          <p:cNvPr id="6" name="TextBox 5">
            <a:extLst>
              <a:ext uri="{FF2B5EF4-FFF2-40B4-BE49-F238E27FC236}">
                <a16:creationId xmlns:a16="http://schemas.microsoft.com/office/drawing/2014/main" id="{DAA7A9A2-8D4D-6AC1-4BB3-388AD84FA99B}"/>
              </a:ext>
            </a:extLst>
          </p:cNvPr>
          <p:cNvSpPr txBox="1"/>
          <p:nvPr/>
        </p:nvSpPr>
        <p:spPr>
          <a:xfrm>
            <a:off x="6949440" y="1611515"/>
            <a:ext cx="4796027" cy="4814780"/>
          </a:xfrm>
          <a:prstGeom prst="rect">
            <a:avLst/>
          </a:prstGeom>
          <a:noFill/>
        </p:spPr>
        <p:txBody>
          <a:bodyPr wrap="square">
            <a:spAutoFit/>
          </a:bodyPr>
          <a:lstStyle/>
          <a:p>
            <a:pPr marL="690881" lvl="1" indent="-345440" algn="l">
              <a:lnSpc>
                <a:spcPts val="2300"/>
              </a:lnSpc>
              <a:buFont typeface="Arial"/>
              <a:buChar char="•"/>
            </a:pPr>
            <a:r>
              <a:rPr lang="en-US" sz="2000" dirty="0">
                <a:solidFill>
                  <a:srgbClr val="000000"/>
                </a:solidFill>
                <a:ea typeface="Nunito Sans"/>
                <a:cs typeface="Nunito Sans"/>
                <a:sym typeface="Nunito Sans"/>
              </a:rPr>
              <a:t>Three plan submittals </a:t>
            </a:r>
          </a:p>
          <a:p>
            <a:pPr marL="1381761" lvl="2" indent="-460587" algn="l">
              <a:lnSpc>
                <a:spcPts val="2300"/>
              </a:lnSpc>
              <a:buFont typeface="Arial"/>
              <a:buChar char="⚬"/>
            </a:pPr>
            <a:r>
              <a:rPr lang="en-US" sz="2000" dirty="0">
                <a:solidFill>
                  <a:srgbClr val="000000"/>
                </a:solidFill>
                <a:ea typeface="Nunito Sans"/>
                <a:cs typeface="Nunito Sans"/>
                <a:sym typeface="Nunito Sans"/>
              </a:rPr>
              <a:t>2020; 11 GSA, 5 GSP</a:t>
            </a:r>
          </a:p>
          <a:p>
            <a:pPr marL="1381761" lvl="2" indent="-460587" algn="l">
              <a:lnSpc>
                <a:spcPts val="2300"/>
              </a:lnSpc>
              <a:buFont typeface="Arial"/>
              <a:buChar char="⚬"/>
            </a:pPr>
            <a:r>
              <a:rPr lang="en-US" sz="2000" dirty="0">
                <a:solidFill>
                  <a:srgbClr val="000000"/>
                </a:solidFill>
                <a:ea typeface="Nunito Sans"/>
                <a:cs typeface="Nunito Sans"/>
                <a:sym typeface="Nunito Sans"/>
              </a:rPr>
              <a:t>2022; 14 GSA, 6 GSP</a:t>
            </a:r>
          </a:p>
          <a:p>
            <a:pPr marL="1381761" lvl="2" indent="-460587" algn="l">
              <a:lnSpc>
                <a:spcPts val="2300"/>
              </a:lnSpc>
              <a:buFont typeface="Arial"/>
              <a:buChar char="⚬"/>
            </a:pPr>
            <a:r>
              <a:rPr lang="en-US" sz="2000" dirty="0">
                <a:solidFill>
                  <a:srgbClr val="000000"/>
                </a:solidFill>
                <a:ea typeface="Nunito Sans"/>
                <a:cs typeface="Nunito Sans"/>
                <a:sym typeface="Nunito Sans"/>
              </a:rPr>
              <a:t>2023; DWR determined 2022 plan was inadequate- sent to SWB</a:t>
            </a:r>
          </a:p>
          <a:p>
            <a:pPr marL="1381761" lvl="2" indent="-460587" algn="l">
              <a:lnSpc>
                <a:spcPts val="2300"/>
              </a:lnSpc>
              <a:buFont typeface="Arial"/>
              <a:buChar char="⚬"/>
            </a:pPr>
            <a:r>
              <a:rPr lang="en-US" sz="2000" dirty="0">
                <a:solidFill>
                  <a:srgbClr val="000000"/>
                </a:solidFill>
                <a:ea typeface="Nunito Sans"/>
                <a:cs typeface="Nunito Sans"/>
                <a:sym typeface="Nunito Sans"/>
              </a:rPr>
              <a:t>2024; 20 GSA, 7 GSP</a:t>
            </a:r>
          </a:p>
          <a:p>
            <a:pPr marL="1381761" lvl="2" indent="-460587" algn="l">
              <a:lnSpc>
                <a:spcPts val="2300"/>
              </a:lnSpc>
              <a:buFont typeface="Arial"/>
              <a:buChar char="⚬"/>
            </a:pPr>
            <a:r>
              <a:rPr lang="en-US" sz="2000" dirty="0">
                <a:solidFill>
                  <a:srgbClr val="000000"/>
                </a:solidFill>
                <a:ea typeface="Nunito Sans"/>
                <a:cs typeface="Nunito Sans"/>
                <a:sym typeface="Nunito Sans"/>
              </a:rPr>
              <a:t>2025</a:t>
            </a:r>
          </a:p>
          <a:p>
            <a:pPr marL="1838961" lvl="3" indent="-460587">
              <a:lnSpc>
                <a:spcPts val="2300"/>
              </a:lnSpc>
              <a:buFont typeface="Arial"/>
              <a:buChar char="⚬"/>
            </a:pPr>
            <a:r>
              <a:rPr lang="en-US" sz="2000" dirty="0">
                <a:solidFill>
                  <a:srgbClr val="000000"/>
                </a:solidFill>
                <a:ea typeface="Nunito Sans"/>
                <a:cs typeface="Nunito Sans"/>
                <a:sym typeface="Nunito Sans"/>
              </a:rPr>
              <a:t>SWB sent back to DWR</a:t>
            </a:r>
          </a:p>
          <a:p>
            <a:pPr marL="1838961" lvl="3" indent="-460587">
              <a:lnSpc>
                <a:spcPts val="2300"/>
              </a:lnSpc>
              <a:buFont typeface="Arial"/>
              <a:buChar char="⚬"/>
            </a:pPr>
            <a:r>
              <a:rPr lang="en-US" sz="2000" dirty="0"/>
              <a:t>The 20 GSAs collaborated on a unified 2025 Amended GSP to protect all beneficial users, uses, and property interests in the Kern Subbasin</a:t>
            </a:r>
            <a:endParaRPr lang="en-US" sz="2000" dirty="0">
              <a:solidFill>
                <a:srgbClr val="000000"/>
              </a:solidFill>
              <a:ea typeface="Nunito Sans"/>
              <a:cs typeface="Nunito Sans"/>
              <a:sym typeface="Nunito Sans"/>
            </a:endParaRPr>
          </a:p>
          <a:p>
            <a:pPr marL="1838961" lvl="3" indent="-460587">
              <a:lnSpc>
                <a:spcPts val="2300"/>
              </a:lnSpc>
              <a:buFont typeface="Arial"/>
              <a:buChar char="⚬"/>
            </a:pPr>
            <a:endParaRPr lang="en-US" sz="2000" dirty="0">
              <a:solidFill>
                <a:srgbClr val="000000"/>
              </a:solidFill>
              <a:latin typeface="Nunito Sans"/>
              <a:ea typeface="Nunito Sans"/>
              <a:cs typeface="Nunito Sans"/>
              <a:sym typeface="Nunito Sans"/>
            </a:endParaRPr>
          </a:p>
        </p:txBody>
      </p:sp>
    </p:spTree>
    <p:extLst>
      <p:ext uri="{BB962C8B-B14F-4D97-AF65-F5344CB8AC3E}">
        <p14:creationId xmlns:p14="http://schemas.microsoft.com/office/powerpoint/2010/main" val="1292469439"/>
      </p:ext>
    </p:extLst>
  </p:cSld>
  <p:clrMapOvr>
    <a:masterClrMapping/>
  </p:clrMapOvr>
</p:sld>
</file>

<file path=ppt/theme/theme1.xml><?xml version="1.0" encoding="utf-8"?>
<a:theme xmlns:a="http://schemas.openxmlformats.org/drawingml/2006/main" name="Dividend">
  <a:themeElements>
    <a:clrScheme name="Custom 2">
      <a:dk1>
        <a:sysClr val="windowText" lastClr="000000"/>
      </a:dk1>
      <a:lt1>
        <a:sysClr val="window" lastClr="FFFFFF"/>
      </a:lt1>
      <a:dk2>
        <a:srgbClr val="373545"/>
      </a:dk2>
      <a:lt2>
        <a:srgbClr val="CEDBE6"/>
      </a:lt2>
      <a:accent1>
        <a:srgbClr val="007EAA"/>
      </a:accent1>
      <a:accent2>
        <a:srgbClr val="009BD2"/>
      </a:accent2>
      <a:accent3>
        <a:srgbClr val="6D6E70"/>
      </a:accent3>
      <a:accent4>
        <a:srgbClr val="58B6C0"/>
      </a:accent4>
      <a:accent5>
        <a:srgbClr val="BFBFBF"/>
      </a:accent5>
      <a:accent6>
        <a:srgbClr val="9AD3D9"/>
      </a:accent6>
      <a:hlink>
        <a:srgbClr val="E16B08"/>
      </a:hlink>
      <a:folHlink>
        <a:srgbClr val="F79A0E"/>
      </a:folHlink>
    </a:clrScheme>
    <a:fontScheme name="Custom 1">
      <a:majorFont>
        <a:latin typeface="Century Gothic"/>
        <a:ea typeface=""/>
        <a:cs typeface=""/>
      </a:majorFont>
      <a:minorFont>
        <a:latin typeface="Gill Sans MT"/>
        <a:ea typeface=""/>
        <a:cs typeface=""/>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F6F74F4814704DA273D233278DD3FB" ma:contentTypeVersion="15" ma:contentTypeDescription="Create a new document." ma:contentTypeScope="" ma:versionID="9c144d337341b36b017def6556a58325">
  <xsd:schema xmlns:xsd="http://www.w3.org/2001/XMLSchema" xmlns:xs="http://www.w3.org/2001/XMLSchema" xmlns:p="http://schemas.microsoft.com/office/2006/metadata/properties" xmlns:ns2="7af467d6-5390-48fd-a753-3ca09267d558" xmlns:ns3="cd245bb5-c5f6-4470-b85b-63087adb6d14" targetNamespace="http://schemas.microsoft.com/office/2006/metadata/properties" ma:root="true" ma:fieldsID="fa3bf7d2a150a024121b80539fa7a8f8" ns2:_="" ns3:_="">
    <xsd:import namespace="7af467d6-5390-48fd-a753-3ca09267d558"/>
    <xsd:import namespace="cd245bb5-c5f6-4470-b85b-63087adb6d1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f467d6-5390-48fd-a753-3ca09267d5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a282d6c-52ee-4069-b23a-3ae5d54b8076"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245bb5-c5f6-4470-b85b-63087adb6d1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d54fbc81-7f9d-42b2-8ed6-c0c850ac45f5}" ma:internalName="TaxCatchAll" ma:showField="CatchAllData" ma:web="cd245bb5-c5f6-4470-b85b-63087adb6d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d245bb5-c5f6-4470-b85b-63087adb6d14" xsi:nil="true"/>
    <lcf76f155ced4ddcb4097134ff3c332f xmlns="7af467d6-5390-48fd-a753-3ca09267d55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771DF9-611F-420A-BFEE-499D47B703B7}">
  <ds:schemaRefs>
    <ds:schemaRef ds:uri="7af467d6-5390-48fd-a753-3ca09267d558"/>
    <ds:schemaRef ds:uri="cd245bb5-c5f6-4470-b85b-63087adb6d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37B7A72-9037-479E-B0D0-AA2AEE6716B2}">
  <ds:schemaRefs>
    <ds:schemaRef ds:uri="http://purl.org/dc/dcmitype/"/>
    <ds:schemaRef ds:uri="http://purl.org/dc/elements/1.1/"/>
    <ds:schemaRef ds:uri="http://schemas.microsoft.com/office/2006/documentManagement/types"/>
    <ds:schemaRef ds:uri="http://purl.org/dc/terms/"/>
    <ds:schemaRef ds:uri="http://schemas.openxmlformats.org/package/2006/metadata/core-properties"/>
    <ds:schemaRef ds:uri="http://www.w3.org/XML/1998/namespace"/>
    <ds:schemaRef ds:uri="http://schemas.microsoft.com/office/2006/metadata/properties"/>
    <ds:schemaRef ds:uri="http://schemas.microsoft.com/office/infopath/2007/PartnerControls"/>
    <ds:schemaRef ds:uri="cd245bb5-c5f6-4470-b85b-63087adb6d14"/>
    <ds:schemaRef ds:uri="7af467d6-5390-48fd-a753-3ca09267d558"/>
  </ds:schemaRefs>
</ds:datastoreItem>
</file>

<file path=customXml/itemProps3.xml><?xml version="1.0" encoding="utf-8"?>
<ds:datastoreItem xmlns:ds="http://schemas.openxmlformats.org/officeDocument/2006/customXml" ds:itemID="{11C6EE7C-9D4F-4904-A631-5C6263EB42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164</TotalTime>
  <Words>2340</Words>
  <Application>Microsoft Office PowerPoint</Application>
  <PresentationFormat>Widescreen</PresentationFormat>
  <Paragraphs>228</Paragraphs>
  <Slides>14</Slides>
  <Notes>10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14</vt:i4>
      </vt:variant>
    </vt:vector>
  </HeadingPairs>
  <TitlesOfParts>
    <vt:vector size="29" baseType="lpstr">
      <vt:lpstr>Aptos</vt:lpstr>
      <vt:lpstr>Arial</vt:lpstr>
      <vt:lpstr>Calibri</vt:lpstr>
      <vt:lpstr>Century Gothic</vt:lpstr>
      <vt:lpstr>Courier New,monospace</vt:lpstr>
      <vt:lpstr>Franklin Gothic Medium</vt:lpstr>
      <vt:lpstr>Gill Sans MT</vt:lpstr>
      <vt:lpstr>Helvetica Now Display</vt:lpstr>
      <vt:lpstr>Helvetica Now Display Bold</vt:lpstr>
      <vt:lpstr>Nunito Sans</vt:lpstr>
      <vt:lpstr>Symbol</vt:lpstr>
      <vt:lpstr>Times New Roman</vt:lpstr>
      <vt:lpstr>Wingdings</vt:lpstr>
      <vt:lpstr>Wingdings 2</vt:lpstr>
      <vt:lpstr>Dividend</vt:lpstr>
      <vt:lpstr>Kern NON-DISTRICTED LANDS AUTHORITY </vt:lpstr>
      <vt:lpstr>Subbasin Overview</vt:lpstr>
      <vt:lpstr>SUBBASIN OVERVIEW</vt:lpstr>
      <vt:lpstr>SUBBASIN OVERVIEW</vt:lpstr>
      <vt:lpstr>Kern county water Overview</vt:lpstr>
      <vt:lpstr>HISTORICAL WATER USE 2019-2025</vt:lpstr>
      <vt:lpstr>STATE WATER INSTABILITY </vt:lpstr>
      <vt:lpstr>SUSTAINABLE GROUNDWATER MANAGEMENT ACT</vt:lpstr>
      <vt:lpstr>SGMA OVERVIEW</vt:lpstr>
      <vt:lpstr>DIFFERENT WATER SOURCES = DIFFERENT IMPACT</vt:lpstr>
      <vt:lpstr>KNDLA Overview</vt:lpstr>
      <vt:lpstr>KNDLA Overview</vt:lpstr>
      <vt:lpstr>KNDLA Usage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Delta-Mendota Subbasin SGMA Services</dc:title>
  <dc:creator>EKI</dc:creator>
  <cp:lastModifiedBy>Jenny Holtermann</cp:lastModifiedBy>
  <cp:revision>5</cp:revision>
  <cp:lastPrinted>2025-04-29T16:21:14Z</cp:lastPrinted>
  <dcterms:created xsi:type="dcterms:W3CDTF">2020-02-21T00:49:06Z</dcterms:created>
  <dcterms:modified xsi:type="dcterms:W3CDTF">2026-08-13T16:43:42Z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0x01010036F6F74F4814704DA273D233278DD3FB</vt:lpwstr>
  </property>
  <property fmtid="{D5CDD505-2E9C-101B-9397-08002B2CF9AE}" pid="3" name="MediaServiceImageTags">
    <vt:lpwstr/>
  </property>
</Properties>
</file>